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22" r:id="rId2"/>
    <p:sldId id="311" r:id="rId3"/>
    <p:sldId id="362" r:id="rId4"/>
    <p:sldId id="321" r:id="rId5"/>
    <p:sldId id="359" r:id="rId6"/>
    <p:sldId id="363" r:id="rId7"/>
    <p:sldId id="367" r:id="rId8"/>
    <p:sldId id="356" r:id="rId9"/>
    <p:sldId id="355" r:id="rId10"/>
    <p:sldId id="365" r:id="rId11"/>
    <p:sldId id="366" r:id="rId12"/>
    <p:sldId id="341" r:id="rId13"/>
    <p:sldId id="329" r:id="rId14"/>
    <p:sldId id="348" r:id="rId15"/>
    <p:sldId id="353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mbria Math" panose="02040503050406030204" pitchFamily="18" charset="0"/>
      <p:regular r:id="rId24"/>
    </p:embeddedFont>
    <p:embeddedFont>
      <p:font typeface="Fira Sans" panose="020B0503050000020004" pitchFamily="34" charset="0"/>
      <p:regular r:id="rId25"/>
      <p:bold r:id="rId26"/>
      <p:italic r:id="rId27"/>
      <p:boldItalic r:id="rId28"/>
    </p:embeddedFont>
    <p:embeddedFont>
      <p:font typeface="Fira Sans Medium" panose="020B06030500000200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799" autoAdjust="0"/>
  </p:normalViewPr>
  <p:slideViewPr>
    <p:cSldViewPr snapToGrid="0">
      <p:cViewPr varScale="1">
        <p:scale>
          <a:sx n="73" d="100"/>
          <a:sy n="73" d="100"/>
        </p:scale>
        <p:origin x="10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48901-C393-4052-82B0-97E4D6F13E5E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4654F-F2D5-4AAF-8F0E-588AF4C7B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816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8A5DA-D022-463B-9D19-97086ACC858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272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F97FB-3453-47B1-BA76-051C7A8ED7E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672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F97FB-3453-47B1-BA76-051C7A8ED7E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513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8A5DA-D022-463B-9D19-97086ACC858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341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8A5DA-D022-463B-9D19-97086ACC858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960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8A5DA-D022-463B-9D19-97086ACC858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982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8A5DA-D022-463B-9D19-97086ACC858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564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8A5DA-D022-463B-9D19-97086ACC858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135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8A5DA-D022-463B-9D19-97086ACC858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334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F97FB-3453-47B1-BA76-051C7A8ED7E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792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07D92-97DC-4E1E-8EE3-36E4DE3FFDC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171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8A5DA-D022-463B-9D19-97086ACC858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487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F97FB-3453-47B1-BA76-051C7A8ED7E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243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F97FB-3453-47B1-BA76-051C7A8ED7E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737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F97FB-3453-47B1-BA76-051C7A8ED7E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481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C93FC-1A68-4900-B3F2-6D7AEC1EA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3EDFB-28FB-4B1D-A68E-F1B741733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56AD5-B6B8-4BE7-95A3-F35A8645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CE07-944D-4EEB-8309-C1345D2FEF16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1F943-B7D2-4FDE-B1A9-F6ED45EE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E360C-77D2-4064-9405-09BB0B35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56DC-7D10-42AF-AFC5-DE793855DD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834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09B93-33D1-4C1D-9E76-427F48C36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567AA6-E8EF-49C8-98F2-AE9991FA1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4879B-A998-4020-BA49-C069D3776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CE07-944D-4EEB-8309-C1345D2FEF16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B2BC7-99E0-45A0-9209-6FBA8215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50AC5-4509-4EB0-A0BF-4454A9F78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56DC-7D10-42AF-AFC5-DE793855DD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892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688EB1-9A81-48E4-9FBA-ADCDC2D51E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142550-9E9D-4256-BBB4-E340DED58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431C7-A24F-477B-B6D5-B0CAFC6C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CE07-944D-4EEB-8309-C1345D2FEF16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54DF4-AB73-4F74-B29E-7F36AD6C1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31C30-1F53-4B65-A02C-5AE39CA10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56DC-7D10-42AF-AFC5-DE793855DD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410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95DBD-B6B5-4052-980E-BBBC54D7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4D97E-007F-4A01-B0ED-EE03B28CA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35772-C86E-47B1-87A8-AEE755E2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CE07-944D-4EEB-8309-C1345D2FEF16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5C242-A6BD-473E-8F3A-20D1019BA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CF09E-6C7C-430E-B8FD-0FF3059B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56DC-7D10-42AF-AFC5-DE793855DD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34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1FB80-07DC-4744-A15A-6CE7B7F22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4AD4F-1DC4-4EED-B7D8-3B46DB938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90B1F-7DE7-44B2-AAB6-C28059B90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CE07-944D-4EEB-8309-C1345D2FEF16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CB385-4CD9-4CBC-AD26-E8B3B46C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E368E-54A1-4407-94BA-01C630E5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56DC-7D10-42AF-AFC5-DE793855DD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DE13A-7A90-423E-8A42-13854D1DB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21CBE-0322-467C-81B5-897D3C2D5C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DC41A-808B-4819-9BF4-1D6EDB2BF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62313-F093-47AA-BBFC-DAF1C6EB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CE07-944D-4EEB-8309-C1345D2FEF16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B252F-47C8-4558-9351-A1EA4DA4C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E557B-806E-4CD2-A5CE-BBA2F5D2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56DC-7D10-42AF-AFC5-DE793855DD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1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6F22-834D-44D2-9121-F1F191EE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2A133-6110-4FAF-A2F2-6330D3D9B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52F04-AB80-406B-8FFD-A69126233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1C629-5CF6-48D7-BF57-83C20CF8B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07E32-CBC3-4072-A4AA-F42F76C60B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A3764-7E78-40E6-95F1-791126237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CE07-944D-4EEB-8309-C1345D2FEF16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A9524-D887-43F1-95D5-AF38E00B1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E0947D-DDA0-4BB1-85F6-55D034347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56DC-7D10-42AF-AFC5-DE793855DD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29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EA34C-AA81-4EB8-A63E-47C1B0D2E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3CB94-7420-4ED7-9706-036ECC496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CE07-944D-4EEB-8309-C1345D2FEF16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88053-3158-41DF-9330-8CB2C24F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6C47D-CDA2-4E0A-A8FC-564361DA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56DC-7D10-42AF-AFC5-DE793855DD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739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4D0B3-9844-495F-8995-0E971B47C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CE07-944D-4EEB-8309-C1345D2FEF16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46E22F-399B-4532-9506-CA9531C1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52BFB-3B76-4D71-94F8-B93D9FEA0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56DC-7D10-42AF-AFC5-DE793855DD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42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F57C4-1113-43B9-81FE-7237FA93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FFB3B-36A9-44F6-BFF1-9BA1F4FE5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000E3-8220-4258-894F-37763A287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6A3B5-E777-47EF-9130-60C94DB11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CE07-944D-4EEB-8309-C1345D2FEF16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03B47-5ACA-45D2-BBE3-4020AEC89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C3336-711D-4AAF-BAC6-0EEA3CD40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56DC-7D10-42AF-AFC5-DE793855DD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948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188A5-2DED-4C4E-BADC-6EF338CEB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E50ADC-B8F3-4E5E-B124-E1FCDD6926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1F4A8-3725-4D17-A9FF-6CA00848C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FCE37-9861-478A-8480-A3773C68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CE07-944D-4EEB-8309-C1345D2FEF16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98435-BC93-4427-B939-32D529F77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FB9B0-DDE9-4B6C-BDD4-FA0384D6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56DC-7D10-42AF-AFC5-DE793855DD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26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7E1B1F-8E0E-41A0-9789-63CD703B6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C50FC-16AD-49E0-BEA8-C2CFAE477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6D69-021C-4FB4-AE8D-6D3DA0B396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8CE07-944D-4EEB-8309-C1345D2FEF16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85C28-40B1-4FBA-A795-4DC64F8D9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74C50-3A41-4A02-ACE0-D8FE6E194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556DC-7D10-42AF-AFC5-DE793855DD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9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Maarten\Dropbox%20(Personal)\Presentations\cspafl\predictions_dist_combined.png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Maarten\Dropbox%20(Personal)\Presentations\cspafl\predictions_map_simple.png" TargetMode="External"/><Relationship Id="rId5" Type="http://schemas.openxmlformats.org/officeDocument/2006/relationships/image" Target="../media/image20.png"/><Relationship Id="rId10" Type="http://schemas.openxmlformats.org/officeDocument/2006/relationships/image" Target="file:///C:\Users\Maarten\Dropbox%20(Personal)\Presentations\cspafl\alpha_trace_default_nvp_tiny.png" TargetMode="External"/><Relationship Id="rId4" Type="http://schemas.openxmlformats.org/officeDocument/2006/relationships/image" Target="file:///C:\Users\Maarten\Dropbox%20(Personal)\Presentations\cspafl\design3.png" TargetMode="Externa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Maarten\Dropbox%20(Personal)\Presentations\cspafl\alpha_trace_fact_nvp_tiny.png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Maarten\Dropbox%20(Personal)\Presentations\cspafl\alpha_trace_default_nvp_tiny.png" TargetMode="External"/><Relationship Id="rId5" Type="http://schemas.openxmlformats.org/officeDocument/2006/relationships/image" Target="../media/image22.png"/><Relationship Id="rId4" Type="http://schemas.openxmlformats.org/officeDocument/2006/relationships/image" Target="file:///C:\Users\Maarten\Dropbox%20(Personal)\Presentations\cspafl\design3.pn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Maarten\Dropbox%20(Personal)\Presentations\cspafl\alpha_trace_fact_nvp_tiny.png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Maarten\Dropbox%20(Personal)\Presentations\cspafl\alpha_trace_default_nvp_tiny.png" TargetMode="External"/><Relationship Id="rId5" Type="http://schemas.openxmlformats.org/officeDocument/2006/relationships/image" Target="../media/image22.png"/><Relationship Id="rId10" Type="http://schemas.openxmlformats.org/officeDocument/2006/relationships/image" Target="file:///C:\Users\Maarten\Dropbox%20(Personal)\Presentations\cspafl\design_zoom.png" TargetMode="External"/><Relationship Id="rId4" Type="http://schemas.openxmlformats.org/officeDocument/2006/relationships/image" Target="file:///C:\Users\Maarten\Dropbox%20(Personal)\Presentations\cspafl\test_acc_simple.png" TargetMode="Externa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file:///C:\Users\Maarten\Dropbox%20(Personal)\Presentations\cspafl\post_pred_seattle.p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file:///C:\Users\Maarten\Dropbox%20(Personal)\Presentations\cspafl\predicting_seattle_nvp.png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Maarten\Dropbox%20(Personal)\Presentations\cspafl\alpha_trace_fact_nvp_tiny.png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Maarten\Dropbox%20(Personal)\Presentations\cspafl\alpha_trace_default_nvp_tiny.png" TargetMode="External"/><Relationship Id="rId5" Type="http://schemas.openxmlformats.org/officeDocument/2006/relationships/image" Target="../media/image22.png"/><Relationship Id="rId4" Type="http://schemas.openxmlformats.org/officeDocument/2006/relationships/image" Target="file:///C:\Users\Maarten\Dropbox%20(Personal)\Presentations\cspafl\reps_v_pred_facet.pn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file:///C:\Users\Maarten\Dropbox%20(Personal)\Presentations\cspafl\alpha_trace_fact_nvp_tiny.png" TargetMode="External"/><Relationship Id="rId1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file:///C:\Users\Maarten\Dropbox%20(Personal)\Presentations\cspafl\alpha_trace_fact_nvp.png" TargetMode="External"/><Relationship Id="rId12" Type="http://schemas.openxmlformats.org/officeDocument/2006/relationships/image" Target="../media/image23.png"/><Relationship Id="rId17" Type="http://schemas.openxmlformats.org/officeDocument/2006/relationships/image" Target="file:///C:\Users\Maarten\Dropbox%20(Personal)\Presentations\cspafl\reps_v_pred_facet.png" TargetMode="Externa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8.pn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file:///C:\Users\Maarten\Dropbox%20(Personal)\Presentations\cspafl\alpha_trace_default_nvp_tiny.png" TargetMode="External"/><Relationship Id="rId5" Type="http://schemas.microsoft.com/office/2007/relationships/hdphoto" Target="../media/hdphoto1.wdp"/><Relationship Id="rId15" Type="http://schemas.openxmlformats.org/officeDocument/2006/relationships/image" Target="file:///C:\Users\Maarten\Dropbox%20(Personal)\Presentations\cspafl\predictions_map_simple.png" TargetMode="External"/><Relationship Id="rId10" Type="http://schemas.openxmlformats.org/officeDocument/2006/relationships/image" Target="../media/image22.png"/><Relationship Id="rId19" Type="http://schemas.openxmlformats.org/officeDocument/2006/relationships/image" Target="../media/image30.jpeg"/><Relationship Id="rId4" Type="http://schemas.openxmlformats.org/officeDocument/2006/relationships/image" Target="../media/image2.png"/><Relationship Id="rId9" Type="http://schemas.openxmlformats.org/officeDocument/2006/relationships/image" Target="file:///C:\Users\Maarten\Dropbox%20(Personal)\Presentations\cspafl\test_acc_simple.png" TargetMode="External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arten\Dropbox%20(Personal)\Presentations\cspafl\predictions_default_map_simple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file:///C:\Users\Maarten\Dropbox%20(Personal)\Presentations\cspafl\activation_alpha_example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arten\Dropbox%20(Personal)\Presentations\cspafl\alpha_trace_session.gif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Maarten\Dropbox%20(Personal)\Presentations\cspafl\alpha_trace_fact_nvp.pn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Maarten\Dropbox%20(Personal)\Presentations\cspafl\alpha_trace_default_nvp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B5D3289-ABBC-4256-948B-BFCD3FE94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A02CBF-1507-40A1-B26B-0DD7C8FD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121920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089DE6-8F02-4D95-A2FF-53CF88C4CE6C}"/>
              </a:ext>
            </a:extLst>
          </p:cNvPr>
          <p:cNvSpPr txBox="1">
            <a:spLocks/>
          </p:cNvSpPr>
          <p:nvPr/>
        </p:nvSpPr>
        <p:spPr>
          <a:xfrm>
            <a:off x="174166" y="-569277"/>
            <a:ext cx="1201783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>
                <a:solidFill>
                  <a:srgbClr val="23373B"/>
                </a:solidFill>
                <a:latin typeface="Fira Sans Medium" panose="020B0603050000020004" pitchFamily="34" charset="0"/>
                <a:ea typeface="Fira Sans Medium" panose="020B0603050000020004" pitchFamily="34" charset="0"/>
              </a:rPr>
              <a:t>Alleviating the cold-start problem in </a:t>
            </a:r>
            <a:br>
              <a:rPr lang="en-GB" sz="3400" dirty="0">
                <a:solidFill>
                  <a:srgbClr val="23373B"/>
                </a:solidFill>
                <a:latin typeface="Fira Sans Medium" panose="020B0603050000020004" pitchFamily="34" charset="0"/>
                <a:ea typeface="Fira Sans Medium" panose="020B0603050000020004" pitchFamily="34" charset="0"/>
              </a:rPr>
            </a:br>
            <a:r>
              <a:rPr lang="en-GB" sz="3400" dirty="0">
                <a:solidFill>
                  <a:srgbClr val="23373B"/>
                </a:solidFill>
                <a:latin typeface="Fira Sans Medium" panose="020B0603050000020004" pitchFamily="34" charset="0"/>
                <a:ea typeface="Fira Sans Medium" panose="020B0603050000020004" pitchFamily="34" charset="0"/>
              </a:rPr>
              <a:t>adaptive fact learning using Bayesian modelling</a:t>
            </a:r>
            <a:endParaRPr lang="en-GB" sz="34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F3379CD-69BE-40F0-AA27-7C0EFC06D0B9}"/>
              </a:ext>
            </a:extLst>
          </p:cNvPr>
          <p:cNvSpPr txBox="1">
            <a:spLocks/>
          </p:cNvSpPr>
          <p:nvPr/>
        </p:nvSpPr>
        <p:spPr>
          <a:xfrm>
            <a:off x="174166" y="6137404"/>
            <a:ext cx="12017834" cy="477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  <a:latin typeface="Fira Sans Medium" panose="020B0603050000020004" pitchFamily="34" charset="0"/>
                <a:cs typeface="+mj-cs"/>
              </a:rPr>
              <a:t>Maarten van der Velde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Fira Sans" panose="020B0503050000020004" pitchFamily="34" charset="0"/>
                <a:cs typeface="+mj-cs"/>
              </a:rPr>
              <a:t>,  Florian Sense,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Fira Sans" panose="020B0503050000020004" pitchFamily="34" charset="0"/>
                <a:cs typeface="+mj-cs"/>
              </a:rPr>
              <a:t>Jelmer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Fira Sans" panose="020B0503050000020004" pitchFamily="34" charset="0"/>
                <a:cs typeface="+mj-cs"/>
              </a:rPr>
              <a:t> Borst, &amp;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Fira Sans" panose="020B0503050000020004" pitchFamily="34" charset="0"/>
                <a:cs typeface="+mj-cs"/>
              </a:rPr>
              <a:t>Hedderik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Fira Sans" panose="020B0503050000020004" pitchFamily="34" charset="0"/>
                <a:cs typeface="+mj-cs"/>
              </a:rPr>
              <a:t> van Rijn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C4DA8BF-FCA7-46B3-ADA4-0AC2D6B9D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527" y="6129714"/>
            <a:ext cx="2350307" cy="6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DB1291-C392-44CE-B53B-80D8D6758D77}"/>
              </a:ext>
            </a:extLst>
          </p:cNvPr>
          <p:cNvSpPr/>
          <p:nvPr/>
        </p:nvSpPr>
        <p:spPr>
          <a:xfrm>
            <a:off x="174166" y="6453187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Fira Sans" panose="020B0503050000020004" pitchFamily="34" charset="0"/>
              </a:rPr>
              <a:t>@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Fira Sans" panose="020B0503050000020004" pitchFamily="34" charset="0"/>
              </a:rPr>
              <a:t>mavdvelde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54515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59FBF5DE-0FAD-4106-8FA0-FC16F36CFD77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47"/>
          <a:stretch>
            <a:fillRect/>
          </a:stretch>
        </p:blipFill>
        <p:spPr>
          <a:xfrm>
            <a:off x="513732" y="1950318"/>
            <a:ext cx="2897488" cy="44276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6181C3-70BA-44B5-A08F-FA02E5D23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Experiment: do informed starting estimates improve retention of studied items?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725C8B-D720-419B-A4A2-924A3140DD4B}"/>
              </a:ext>
            </a:extLst>
          </p:cNvPr>
          <p:cNvSpPr/>
          <p:nvPr/>
        </p:nvSpPr>
        <p:spPr>
          <a:xfrm>
            <a:off x="0" y="6457890"/>
            <a:ext cx="31579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Preregistration: osf.io/w4gtd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67CCAE-4ACE-4EEC-AAF2-C43C5C046DCD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4808" y="1431624"/>
            <a:ext cx="8795963" cy="50262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67E77F-2F08-4C01-AC86-3D7A825D9F28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6274" y="3782868"/>
            <a:ext cx="2002166" cy="300325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236EADE-B259-4380-B8DE-241F74987B81}"/>
              </a:ext>
            </a:extLst>
          </p:cNvPr>
          <p:cNvCxnSpPr>
            <a:cxnSpLocks/>
          </p:cNvCxnSpPr>
          <p:nvPr/>
        </p:nvCxnSpPr>
        <p:spPr>
          <a:xfrm>
            <a:off x="3273842" y="3785373"/>
            <a:ext cx="574040" cy="0"/>
          </a:xfrm>
          <a:prstGeom prst="straightConnector1">
            <a:avLst/>
          </a:prstGeom>
          <a:ln w="76200"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69A3FCA-E062-4669-B9D6-1CA23B49E593}"/>
              </a:ext>
            </a:extLst>
          </p:cNvPr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75" y="3804919"/>
            <a:ext cx="543446" cy="54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9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563913-6554-487F-807C-71018BE4150C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1950319"/>
            <a:ext cx="11164534" cy="4427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6181C3-70BA-44B5-A08F-FA02E5D23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Experiment: do informed starting estimates improve retention of studied items?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725C8B-D720-419B-A4A2-924A3140DD4B}"/>
              </a:ext>
            </a:extLst>
          </p:cNvPr>
          <p:cNvSpPr/>
          <p:nvPr/>
        </p:nvSpPr>
        <p:spPr>
          <a:xfrm>
            <a:off x="0" y="6457956"/>
            <a:ext cx="31579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Preregistration: osf.io/w4gtd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3535A9-BFCC-4F57-A7FC-E70A3341E2C4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75" y="3804919"/>
            <a:ext cx="543446" cy="5434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C65C28-11AB-4A5A-8A97-712531540FBA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81" y="3087701"/>
            <a:ext cx="543446" cy="5434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1608E8-BC77-4B4F-B357-511CAB96C757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321" y="4428821"/>
            <a:ext cx="543446" cy="543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B18E4B-07FE-4B63-BB91-D806CC726871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321" y="3087701"/>
            <a:ext cx="543446" cy="5434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42244F3-A4AE-4616-9594-3FB9CF5BCEBF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81" y="4428821"/>
            <a:ext cx="543446" cy="54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0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9BA8E-C79D-4FCB-A77D-7598D4ABF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 informed starting estimates improve retention of studied items?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80734-3AA7-4056-9FCF-2556E3B0CE0E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4103" y="2021417"/>
            <a:ext cx="4008755" cy="4008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FFA513-F12B-460F-BEA5-886ED51E7B00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37" y="5865259"/>
            <a:ext cx="493200" cy="49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368DD-5EED-402E-B9E0-83863FCF286C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701" y="5865259"/>
            <a:ext cx="493200" cy="49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8D43A4-5E37-49BD-AB60-BC6AACACDCCB}"/>
              </a:ext>
            </a:extLst>
          </p:cNvPr>
          <p:cNvSpPr txBox="1"/>
          <p:nvPr/>
        </p:nvSpPr>
        <p:spPr>
          <a:xfrm>
            <a:off x="8385426" y="3564129"/>
            <a:ext cx="2666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Improvement: </a:t>
            </a:r>
            <a:b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+6.9 pp (95% CI: [2.9, 9.7])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BF</a:t>
            </a:r>
            <a:r>
              <a:rPr lang="en-GB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181.9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49B85B-CEB6-44AC-BEEF-BE845E74D9A6}"/>
              </a:ext>
            </a:extLst>
          </p:cNvPr>
          <p:cNvSpPr/>
          <p:nvPr/>
        </p:nvSpPr>
        <p:spPr>
          <a:xfrm>
            <a:off x="1024890" y="4156710"/>
            <a:ext cx="110490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FD027-4C3C-4EE3-9D23-7FCFF144676F}"/>
              </a:ext>
            </a:extLst>
          </p:cNvPr>
          <p:cNvSpPr txBox="1"/>
          <p:nvPr/>
        </p:nvSpPr>
        <p:spPr>
          <a:xfrm>
            <a:off x="7052310" y="913627"/>
            <a:ext cx="10932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latin typeface="+mj-lt"/>
                <a:ea typeface="+mj-ea"/>
                <a:cs typeface="+mj-cs"/>
              </a:rPr>
              <a:t>Yes!</a:t>
            </a:r>
            <a:endParaRPr lang="en-GB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44D060-080E-4B7E-9913-0EBFA8604E31}"/>
              </a:ext>
            </a:extLst>
          </p:cNvPr>
          <p:cNvSpPr/>
          <p:nvPr/>
        </p:nvSpPr>
        <p:spPr>
          <a:xfrm>
            <a:off x="4636770" y="2575560"/>
            <a:ext cx="3042285" cy="2994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4B750A-B6EE-4B42-9E5B-2DAB6C1B7991}"/>
              </a:ext>
            </a:extLst>
          </p:cNvPr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1" y="3363012"/>
            <a:ext cx="2315154" cy="13255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76A076-B866-463B-A3DA-4C7E945BDB81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7" y="4017197"/>
            <a:ext cx="430530" cy="4305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C1EED8-326E-4858-84A8-0BACE2C640B4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92" y="4017198"/>
            <a:ext cx="430531" cy="4305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C6061-0996-487E-BEE3-BA1F8580D529}"/>
              </a:ext>
            </a:extLst>
          </p:cNvPr>
          <p:cNvSpPr txBox="1"/>
          <p:nvPr/>
        </p:nvSpPr>
        <p:spPr>
          <a:xfrm>
            <a:off x="1536671" y="4001630"/>
            <a:ext cx="303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9994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81E331-F527-4FF4-ADE1-87FA409E8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716" y="1056463"/>
            <a:ext cx="10388567" cy="593284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02E33-3B2E-4D4D-A25B-E2C468337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Predicting item difficulty for Session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EC098-2AB0-4484-8DDB-8C71DD74FE6B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" y="2633358"/>
            <a:ext cx="5283200" cy="3169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B73094-283D-46DB-A450-C39E42C29701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40" y="2633358"/>
            <a:ext cx="3169920" cy="316992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127DFD6-4CDF-4987-90B2-12378EB97212}"/>
              </a:ext>
            </a:extLst>
          </p:cNvPr>
          <p:cNvSpPr/>
          <p:nvPr/>
        </p:nvSpPr>
        <p:spPr>
          <a:xfrm>
            <a:off x="10194282" y="3029598"/>
            <a:ext cx="810882" cy="810882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3FB7FB-E1F2-4CA0-AA69-429AEB2405BA}"/>
              </a:ext>
            </a:extLst>
          </p:cNvPr>
          <p:cNvSpPr txBox="1"/>
          <p:nvPr/>
        </p:nvSpPr>
        <p:spPr>
          <a:xfrm>
            <a:off x="777240" y="2209800"/>
            <a:ext cx="4300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Session 1 observations (all participants)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43F492-B492-4049-9EBA-77DA41E60959}"/>
              </a:ext>
            </a:extLst>
          </p:cNvPr>
          <p:cNvSpPr txBox="1"/>
          <p:nvPr/>
        </p:nvSpPr>
        <p:spPr>
          <a:xfrm>
            <a:off x="5938520" y="2233248"/>
            <a:ext cx="3237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Bayesian posterior prediction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02BDC6C-584E-4D7F-A074-C312BCBC6E7E}"/>
              </a:ext>
            </a:extLst>
          </p:cNvPr>
          <p:cNvCxnSpPr>
            <a:cxnSpLocks/>
          </p:cNvCxnSpPr>
          <p:nvPr/>
        </p:nvCxnSpPr>
        <p:spPr>
          <a:xfrm>
            <a:off x="5328920" y="4028440"/>
            <a:ext cx="574040" cy="0"/>
          </a:xfrm>
          <a:prstGeom prst="straightConnector1">
            <a:avLst/>
          </a:prstGeom>
          <a:ln w="76200"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8366F58-D900-40F1-88A2-8D44EA674C8D}"/>
                  </a:ext>
                </a:extLst>
              </p:cNvPr>
              <p:cNvSpPr/>
              <p:nvPr/>
            </p:nvSpPr>
            <p:spPr>
              <a:xfrm>
                <a:off x="5171120" y="5996861"/>
                <a:ext cx="477228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23373B"/>
                    </a:solidFill>
                    <a:ea typeface="Fira Sans Medium" panose="020B0603050000020004" pitchFamily="34" charset="0"/>
                  </a:rPr>
                  <a:t>Prior: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rgbClr val="23373B"/>
                        </a:solidFill>
                        <a:latin typeface="Cambria Math" panose="02040503050406030204" pitchFamily="18" charset="0"/>
                        <a:ea typeface="Fira Sans Medium" panose="020B0603050000020004" pitchFamily="34" charset="0"/>
                      </a:rPr>
                      <m:t> </m:t>
                    </m:r>
                    <m:r>
                      <a:rPr lang="en-GB" i="1">
                        <a:solidFill>
                          <a:srgbClr val="23373B"/>
                        </a:solidFill>
                        <a:latin typeface="Cambria Math" panose="02040503050406030204" pitchFamily="18" charset="0"/>
                        <a:ea typeface="Fira Sans Medium" panose="020B0603050000020004" pitchFamily="34" charset="0"/>
                      </a:rPr>
                      <m:t>𝑁𝐺</m:t>
                    </m:r>
                    <m:d>
                      <m:dPr>
                        <m:ctrlPr>
                          <a:rPr lang="en-GB" i="1">
                            <a:solidFill>
                              <a:srgbClr val="23373B"/>
                            </a:solidFill>
                            <a:latin typeface="Cambria Math" panose="02040503050406030204" pitchFamily="18" charset="0"/>
                            <a:ea typeface="Fira Sans Medium" panose="020B0603050000020004" pitchFamily="34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23373B"/>
                            </a:solidFill>
                            <a:latin typeface="Cambria Math" panose="02040503050406030204" pitchFamily="18" charset="0"/>
                            <a:ea typeface="Fira Sans Medium" panose="020B0603050000020004" pitchFamily="34" charset="0"/>
                          </a:rPr>
                          <m:t>𝜇</m:t>
                        </m:r>
                        <m:r>
                          <a:rPr lang="en-GB" i="1">
                            <a:solidFill>
                              <a:srgbClr val="23373B"/>
                            </a:solidFill>
                            <a:latin typeface="Cambria Math" panose="02040503050406030204" pitchFamily="18" charset="0"/>
                            <a:ea typeface="Fira Sans Medium" panose="020B0603050000020004" pitchFamily="34" charset="0"/>
                          </a:rPr>
                          <m:t>=0.3, </m:t>
                        </m:r>
                        <m:r>
                          <a:rPr lang="en-GB" i="1">
                            <a:solidFill>
                              <a:srgbClr val="23373B"/>
                            </a:solidFill>
                            <a:latin typeface="Cambria Math" panose="02040503050406030204" pitchFamily="18" charset="0"/>
                            <a:ea typeface="Fira Sans Medium" panose="020B0603050000020004" pitchFamily="34" charset="0"/>
                          </a:rPr>
                          <m:t>𝜅</m:t>
                        </m:r>
                        <m:r>
                          <a:rPr lang="en-GB" i="1">
                            <a:solidFill>
                              <a:srgbClr val="23373B"/>
                            </a:solidFill>
                            <a:latin typeface="Cambria Math" panose="02040503050406030204" pitchFamily="18" charset="0"/>
                            <a:ea typeface="Fira Sans Medium" panose="020B0603050000020004" pitchFamily="34" charset="0"/>
                          </a:rPr>
                          <m:t>=3, </m:t>
                        </m:r>
                        <m:r>
                          <a:rPr lang="en-GB" i="1">
                            <a:solidFill>
                              <a:srgbClr val="23373B"/>
                            </a:solidFill>
                            <a:latin typeface="Cambria Math" panose="02040503050406030204" pitchFamily="18" charset="0"/>
                            <a:ea typeface="Fira Sans Medium" panose="020B0603050000020004" pitchFamily="34" charset="0"/>
                          </a:rPr>
                          <m:t>𝑎</m:t>
                        </m:r>
                        <m:r>
                          <a:rPr lang="en-GB" i="1">
                            <a:solidFill>
                              <a:srgbClr val="23373B"/>
                            </a:solidFill>
                            <a:latin typeface="Cambria Math" panose="02040503050406030204" pitchFamily="18" charset="0"/>
                            <a:ea typeface="Fira Sans Medium" panose="020B0603050000020004" pitchFamily="34" charset="0"/>
                          </a:rPr>
                          <m:t>=1, </m:t>
                        </m:r>
                        <m:r>
                          <a:rPr lang="en-GB" i="1">
                            <a:solidFill>
                              <a:srgbClr val="23373B"/>
                            </a:solidFill>
                            <a:latin typeface="Cambria Math" panose="02040503050406030204" pitchFamily="18" charset="0"/>
                            <a:ea typeface="Fira Sans Medium" panose="020B0603050000020004" pitchFamily="34" charset="0"/>
                          </a:rPr>
                          <m:t>𝑏</m:t>
                        </m:r>
                        <m:r>
                          <a:rPr lang="en-GB" i="1">
                            <a:solidFill>
                              <a:srgbClr val="23373B"/>
                            </a:solidFill>
                            <a:latin typeface="Cambria Math" panose="02040503050406030204" pitchFamily="18" charset="0"/>
                            <a:ea typeface="Fira Sans Medium" panose="020B0603050000020004" pitchFamily="34" charset="0"/>
                          </a:rPr>
                          <m:t>=0.2</m:t>
                        </m:r>
                      </m:e>
                    </m:d>
                  </m:oMath>
                </a14:m>
                <a:endParaRPr lang="en-GB" dirty="0">
                  <a:solidFill>
                    <a:srgbClr val="23373B"/>
                  </a:solidFill>
                  <a:ea typeface="Fira Sans Medium" panose="020B06030500000200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8366F58-D900-40F1-88A2-8D44EA674C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120" y="5996861"/>
                <a:ext cx="4772287" cy="369332"/>
              </a:xfrm>
              <a:prstGeom prst="rect">
                <a:avLst/>
              </a:prstGeom>
              <a:blipFill>
                <a:blip r:embed="rId9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805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62747 0.1932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67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649A6-B43E-4BA2-8674-EA4A38E3C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4"/>
            <a:ext cx="10515600" cy="1325563"/>
          </a:xfrm>
        </p:spPr>
        <p:txBody>
          <a:bodyPr/>
          <a:lstStyle/>
          <a:p>
            <a:r>
              <a:rPr lang="en-GB" dirty="0"/>
              <a:t>Stronger differentiation in repetition schedule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5A6880-78A8-4F1E-AECB-1E0563066495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7145" y="1236914"/>
            <a:ext cx="8690693" cy="5348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78524F-2DE8-4AF3-A6EB-FB3DB6F22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88148" r="44815" b="8183"/>
          <a:stretch>
            <a:fillRect/>
          </a:stretch>
        </p:blipFill>
        <p:spPr>
          <a:xfrm>
            <a:off x="6391783" y="5951219"/>
            <a:ext cx="3797427" cy="196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B9183-86CC-4F33-9E31-2A180CC339F9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245" y="1335455"/>
            <a:ext cx="412492" cy="412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6F82F-06D8-4BA3-8A73-4602824693E1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62" y="1335455"/>
            <a:ext cx="412492" cy="4124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C7691A-1A9E-4A3F-B8AF-ACCBDDF3AE6C}"/>
              </a:ext>
            </a:extLst>
          </p:cNvPr>
          <p:cNvSpPr/>
          <p:nvPr/>
        </p:nvSpPr>
        <p:spPr>
          <a:xfrm>
            <a:off x="2230755" y="1786889"/>
            <a:ext cx="3798569" cy="4032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2C11ED-FC10-4231-9B13-8EE4603FB848}"/>
              </a:ext>
            </a:extLst>
          </p:cNvPr>
          <p:cNvSpPr/>
          <p:nvPr/>
        </p:nvSpPr>
        <p:spPr>
          <a:xfrm>
            <a:off x="6185011" y="1786888"/>
            <a:ext cx="3798569" cy="4032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13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B5D3289-ABBC-4256-948B-BFCD3FE94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A02CBF-1507-40A1-B26B-0DD7C8FD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121920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3E8410-B181-4959-9771-86BB7EC4B14F}"/>
              </a:ext>
            </a:extLst>
          </p:cNvPr>
          <p:cNvSpPr/>
          <p:nvPr/>
        </p:nvSpPr>
        <p:spPr>
          <a:xfrm>
            <a:off x="8487504" y="4284985"/>
            <a:ext cx="2167975" cy="29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089DE6-8F02-4D95-A2FF-53CF88C4CE6C}"/>
              </a:ext>
            </a:extLst>
          </p:cNvPr>
          <p:cNvSpPr txBox="1">
            <a:spLocks/>
          </p:cNvSpPr>
          <p:nvPr/>
        </p:nvSpPr>
        <p:spPr>
          <a:xfrm>
            <a:off x="174166" y="-569277"/>
            <a:ext cx="1201783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>
                <a:solidFill>
                  <a:srgbClr val="23373B"/>
                </a:solidFill>
                <a:latin typeface="Fira Sans Medium" panose="020B0603050000020004" pitchFamily="34" charset="0"/>
                <a:ea typeface="Fira Sans Medium" panose="020B0603050000020004" pitchFamily="34" charset="0"/>
              </a:rPr>
              <a:t>Alleviating the cold-start problem in </a:t>
            </a:r>
            <a:br>
              <a:rPr lang="en-GB" sz="3400" dirty="0">
                <a:solidFill>
                  <a:srgbClr val="23373B"/>
                </a:solidFill>
                <a:latin typeface="Fira Sans Medium" panose="020B0603050000020004" pitchFamily="34" charset="0"/>
                <a:ea typeface="Fira Sans Medium" panose="020B0603050000020004" pitchFamily="34" charset="0"/>
              </a:rPr>
            </a:br>
            <a:r>
              <a:rPr lang="en-GB" sz="3400" dirty="0">
                <a:solidFill>
                  <a:srgbClr val="23373B"/>
                </a:solidFill>
                <a:latin typeface="Fira Sans Medium" panose="020B0603050000020004" pitchFamily="34" charset="0"/>
                <a:ea typeface="Fira Sans Medium" panose="020B0603050000020004" pitchFamily="34" charset="0"/>
              </a:rPr>
              <a:t>adaptive fact learning using Bayesian modelling</a:t>
            </a:r>
            <a:endParaRPr lang="en-GB" sz="34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C4DA8BF-FCA7-46B3-ADA4-0AC2D6B9D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527" y="6129714"/>
            <a:ext cx="2350307" cy="6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5A455-6133-4857-996F-97A2049123A5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0139" y="3423180"/>
            <a:ext cx="1310008" cy="1122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276E06-4550-4786-9788-7F8A8C6922D5}"/>
              </a:ext>
            </a:extLst>
          </p:cNvPr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87505" y="2227199"/>
            <a:ext cx="2167974" cy="2167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9EDA41-01E3-4D9C-97C3-12CC8F94A8EE}"/>
              </a:ext>
            </a:extLst>
          </p:cNvPr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545" y="4341522"/>
            <a:ext cx="236316" cy="236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39582D-92E5-4639-BF3D-1B68B9DFA792}"/>
              </a:ext>
            </a:extLst>
          </p:cNvPr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137" y="4341522"/>
            <a:ext cx="236316" cy="236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43A104-9213-41AD-B383-18DD005C207D}"/>
              </a:ext>
            </a:extLst>
          </p:cNvPr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1651" y="2046050"/>
            <a:ext cx="3268595" cy="1867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61F96C-6557-4342-8D7E-8C938FB6FA49}"/>
              </a:ext>
            </a:extLst>
          </p:cNvPr>
          <p:cNvPicPr>
            <a:picLocks noChangeAspect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2087" y="2467958"/>
            <a:ext cx="3208511" cy="19744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3987686-52AA-4650-ACEC-BAF7FDC3DB98}"/>
              </a:ext>
            </a:extLst>
          </p:cNvPr>
          <p:cNvSpPr/>
          <p:nvPr/>
        </p:nvSpPr>
        <p:spPr>
          <a:xfrm>
            <a:off x="1478024" y="1447749"/>
            <a:ext cx="24872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dirty="0"/>
              <a:t>By using data-driven</a:t>
            </a:r>
            <a:br>
              <a:rPr lang="en-GB" sz="2200" dirty="0"/>
            </a:br>
            <a:r>
              <a:rPr lang="en-GB" sz="2200" dirty="0"/>
              <a:t>starting estimates…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BF681D-19AB-4152-8A67-44F979BDB1C5}"/>
              </a:ext>
            </a:extLst>
          </p:cNvPr>
          <p:cNvSpPr/>
          <p:nvPr/>
        </p:nvSpPr>
        <p:spPr>
          <a:xfrm>
            <a:off x="4650444" y="1447749"/>
            <a:ext cx="28937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dirty="0"/>
              <a:t>… we can allocate study</a:t>
            </a:r>
            <a:br>
              <a:rPr lang="en-GB" sz="2200" dirty="0"/>
            </a:br>
            <a:r>
              <a:rPr lang="en-GB" sz="2200" dirty="0"/>
              <a:t> time more effectively…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0044EC-A69D-4ECD-AB07-E727923E9506}"/>
              </a:ext>
            </a:extLst>
          </p:cNvPr>
          <p:cNvSpPr/>
          <p:nvPr/>
        </p:nvSpPr>
        <p:spPr>
          <a:xfrm>
            <a:off x="7937195" y="1447749"/>
            <a:ext cx="32685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/>
              <a:t>… leading to improved </a:t>
            </a:r>
            <a:br>
              <a:rPr lang="en-GB" sz="2200" dirty="0"/>
            </a:br>
            <a:r>
              <a:rPr lang="en-GB" sz="2200" dirty="0"/>
              <a:t>retention of studied items.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04A5BF-6A21-4B76-A2F4-55B3C4FC53B6}"/>
              </a:ext>
            </a:extLst>
          </p:cNvPr>
          <p:cNvSpPr txBox="1">
            <a:spLocks/>
          </p:cNvSpPr>
          <p:nvPr/>
        </p:nvSpPr>
        <p:spPr>
          <a:xfrm>
            <a:off x="174166" y="6183950"/>
            <a:ext cx="12017834" cy="477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Fira Sans Medium" panose="020B0603050000020004" pitchFamily="34" charset="0"/>
                <a:cs typeface="+mj-cs"/>
              </a:rPr>
              <a:t>Maarten van der Velde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Fira Sans" panose="020B0503050000020004" pitchFamily="34" charset="0"/>
                <a:cs typeface="+mj-cs"/>
              </a:rPr>
              <a:t>,  Florian Sense,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Fira Sans" panose="020B0503050000020004" pitchFamily="34" charset="0"/>
                <a:cs typeface="+mj-cs"/>
              </a:rPr>
              <a:t>Jelmer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Fira Sans" panose="020B0503050000020004" pitchFamily="34" charset="0"/>
                <a:cs typeface="+mj-cs"/>
              </a:rPr>
              <a:t> Borst, &amp;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Fira Sans" panose="020B0503050000020004" pitchFamily="34" charset="0"/>
                <a:cs typeface="+mj-cs"/>
              </a:rPr>
              <a:t>Hedderik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Fira Sans" panose="020B0503050000020004" pitchFamily="34" charset="0"/>
                <a:cs typeface="+mj-cs"/>
              </a:rPr>
              <a:t> van Rijn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25839A-CBCF-4DE0-88C5-543880AF588A}"/>
              </a:ext>
            </a:extLst>
          </p:cNvPr>
          <p:cNvSpPr/>
          <p:nvPr/>
        </p:nvSpPr>
        <p:spPr>
          <a:xfrm>
            <a:off x="174166" y="6453187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Fira Sans" panose="020B0503050000020004" pitchFamily="34" charset="0"/>
              </a:rPr>
              <a:t>@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Fira Sans" panose="020B0503050000020004" pitchFamily="34" charset="0"/>
              </a:rPr>
              <a:t>mavdvelde</a:t>
            </a:r>
            <a:endParaRPr lang="en-GB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8751D7-ED63-4D0D-86D8-8C481DC2836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0006" t="14765" r="28986" b="32640"/>
          <a:stretch/>
        </p:blipFill>
        <p:spPr>
          <a:xfrm>
            <a:off x="3416444" y="4972132"/>
            <a:ext cx="944880" cy="1211818"/>
          </a:xfrm>
          <a:prstGeom prst="rect">
            <a:avLst/>
          </a:prstGeom>
        </p:spPr>
      </p:pic>
      <p:pic>
        <p:nvPicPr>
          <p:cNvPr id="24" name="Picture 4" descr="Image result for hedderik van rijn">
            <a:extLst>
              <a:ext uri="{FF2B5EF4-FFF2-40B4-BE49-F238E27FC236}">
                <a16:creationId xmlns:a16="http://schemas.microsoft.com/office/drawing/2014/main" id="{B77C4A04-6A17-48D7-9B39-9AAC470F8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1"/>
          <a:stretch/>
        </p:blipFill>
        <p:spPr bwMode="auto">
          <a:xfrm>
            <a:off x="6992315" y="4972133"/>
            <a:ext cx="909419" cy="121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A7E627E-46EA-4D72-A51E-032BE808B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7" t="43540" r="40329" b="35052"/>
          <a:stretch/>
        </p:blipFill>
        <p:spPr bwMode="auto">
          <a:xfrm>
            <a:off x="5000905" y="4967325"/>
            <a:ext cx="909419" cy="122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28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8A6FCD-536F-4657-8510-68B7BAC479D5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37886" y="-704649"/>
            <a:ext cx="14467773" cy="8267298"/>
          </a:xfrm>
          <a:prstGeom prst="rect">
            <a:avLst/>
          </a:prstGeom>
          <a:solidFill>
            <a:srgbClr val="8AA1A5"/>
          </a:solidFill>
        </p:spPr>
      </p:pic>
    </p:spTree>
    <p:extLst>
      <p:ext uri="{BB962C8B-B14F-4D97-AF65-F5344CB8AC3E}">
        <p14:creationId xmlns:p14="http://schemas.microsoft.com/office/powerpoint/2010/main" val="2823521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8A6FCD-536F-4657-8510-68B7BAC47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37886" y="-702225"/>
            <a:ext cx="14467773" cy="8262449"/>
          </a:xfrm>
          <a:prstGeom prst="rect">
            <a:avLst/>
          </a:prstGeom>
          <a:solidFill>
            <a:srgbClr val="8AA1A5"/>
          </a:solidFill>
        </p:spPr>
      </p:pic>
    </p:spTree>
    <p:extLst>
      <p:ext uri="{BB962C8B-B14F-4D97-AF65-F5344CB8AC3E}">
        <p14:creationId xmlns:p14="http://schemas.microsoft.com/office/powerpoint/2010/main" val="52850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162D-66E2-4DE4-BB39-6D5577D4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Facts are modelled as memory chunks</a:t>
            </a:r>
          </a:p>
        </p:txBody>
      </p:sp>
      <p:pic>
        <p:nvPicPr>
          <p:cNvPr id="10" name="Picture 9" descr="oneEncounter.pdf">
            <a:extLst>
              <a:ext uri="{FF2B5EF4-FFF2-40B4-BE49-F238E27FC236}">
                <a16:creationId xmlns:a16="http://schemas.microsoft.com/office/drawing/2014/main" id="{B5C481C2-DC0A-4BEA-BFD7-E059F81EB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34" y="1709772"/>
            <a:ext cx="6032332" cy="5026943"/>
          </a:xfrm>
          <a:prstGeom prst="rect">
            <a:avLst/>
          </a:prstGeom>
        </p:spPr>
      </p:pic>
      <p:pic>
        <p:nvPicPr>
          <p:cNvPr id="11" name="Picture 10" descr="fourTraces.pdf">
            <a:extLst>
              <a:ext uri="{FF2B5EF4-FFF2-40B4-BE49-F238E27FC236}">
                <a16:creationId xmlns:a16="http://schemas.microsoft.com/office/drawing/2014/main" id="{B2DB4248-7D63-4CE4-8583-C3214B5C5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34" y="1709772"/>
            <a:ext cx="6032332" cy="5026943"/>
          </a:xfrm>
          <a:prstGeom prst="rect">
            <a:avLst/>
          </a:prstGeom>
        </p:spPr>
      </p:pic>
      <p:pic>
        <p:nvPicPr>
          <p:cNvPr id="12" name="Picture 11" descr="oneTrace.pdf">
            <a:extLst>
              <a:ext uri="{FF2B5EF4-FFF2-40B4-BE49-F238E27FC236}">
                <a16:creationId xmlns:a16="http://schemas.microsoft.com/office/drawing/2014/main" id="{CCCFBC9A-2BFD-4A55-A802-F7D3BFB54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34" y="1709772"/>
            <a:ext cx="6032332" cy="5026943"/>
          </a:xfrm>
          <a:prstGeom prst="rect">
            <a:avLst/>
          </a:prstGeom>
        </p:spPr>
      </p:pic>
      <p:pic>
        <p:nvPicPr>
          <p:cNvPr id="13" name="Picture 12" descr="secondEncounter.pdf">
            <a:extLst>
              <a:ext uri="{FF2B5EF4-FFF2-40B4-BE49-F238E27FC236}">
                <a16:creationId xmlns:a16="http://schemas.microsoft.com/office/drawing/2014/main" id="{641395AA-72C7-494E-878C-EE66FEDAA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34" y="1709772"/>
            <a:ext cx="6032332" cy="5026943"/>
          </a:xfrm>
          <a:prstGeom prst="rect">
            <a:avLst/>
          </a:prstGeom>
        </p:spPr>
      </p:pic>
      <p:pic>
        <p:nvPicPr>
          <p:cNvPr id="14" name="Picture 13" descr="twoTraces.pdf">
            <a:extLst>
              <a:ext uri="{FF2B5EF4-FFF2-40B4-BE49-F238E27FC236}">
                <a16:creationId xmlns:a16="http://schemas.microsoft.com/office/drawing/2014/main" id="{820AD99D-E65F-4278-8D81-DAED3A3E65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34" y="1709772"/>
            <a:ext cx="6032332" cy="5026943"/>
          </a:xfrm>
          <a:prstGeom prst="rect">
            <a:avLst/>
          </a:prstGeom>
        </p:spPr>
      </p:pic>
      <p:pic>
        <p:nvPicPr>
          <p:cNvPr id="15" name="Picture 14" descr="secondTrace.pdf">
            <a:extLst>
              <a:ext uri="{FF2B5EF4-FFF2-40B4-BE49-F238E27FC236}">
                <a16:creationId xmlns:a16="http://schemas.microsoft.com/office/drawing/2014/main" id="{5F2259AB-9D5C-4594-9639-1006F794D4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34" y="1709772"/>
            <a:ext cx="6032332" cy="5026943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08166A14-5554-4F01-BE38-8825759D9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57" y="1690688"/>
            <a:ext cx="3265686" cy="78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ECE018-025A-42E3-B01E-CA8328FD578C}"/>
              </a:ext>
            </a:extLst>
          </p:cNvPr>
          <p:cNvSpPr txBox="1"/>
          <p:nvPr/>
        </p:nvSpPr>
        <p:spPr>
          <a:xfrm>
            <a:off x="10270833" y="6457890"/>
            <a:ext cx="1921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Anderson (2007)</a:t>
            </a:r>
          </a:p>
        </p:txBody>
      </p:sp>
    </p:spTree>
    <p:extLst>
      <p:ext uri="{BB962C8B-B14F-4D97-AF65-F5344CB8AC3E}">
        <p14:creationId xmlns:p14="http://schemas.microsoft.com/office/powerpoint/2010/main" val="174533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mstampen2.pdf">
            <a:extLst>
              <a:ext uri="{FF2B5EF4-FFF2-40B4-BE49-F238E27FC236}">
                <a16:creationId xmlns:a16="http://schemas.microsoft.com/office/drawing/2014/main" id="{6B2D5C24-AB77-4EDA-91E1-04C7445AD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06475"/>
            <a:ext cx="7315200" cy="5486400"/>
          </a:xfrm>
          <a:prstGeom prst="rect">
            <a:avLst/>
          </a:prstGeom>
        </p:spPr>
      </p:pic>
      <p:pic>
        <p:nvPicPr>
          <p:cNvPr id="7" name="Picture 6" descr="slimstampen4.pdf">
            <a:extLst>
              <a:ext uri="{FF2B5EF4-FFF2-40B4-BE49-F238E27FC236}">
                <a16:creationId xmlns:a16="http://schemas.microsoft.com/office/drawing/2014/main" id="{9D860CAD-BFC1-48C9-B3D1-0FA16C485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06475"/>
            <a:ext cx="73152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F6A8B4-E449-40B7-83AF-D3F2A980E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Rehearse each item </a:t>
            </a:r>
            <a:r>
              <a:rPr lang="en-GB" i="1" dirty="0"/>
              <a:t>just</a:t>
            </a:r>
            <a:r>
              <a:rPr lang="en-GB" dirty="0"/>
              <a:t> before it’s forgotten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30F74F-A7E5-4B6B-9D77-AFC7CF3AAF8B}"/>
              </a:ext>
            </a:extLst>
          </p:cNvPr>
          <p:cNvSpPr txBox="1"/>
          <p:nvPr/>
        </p:nvSpPr>
        <p:spPr>
          <a:xfrm>
            <a:off x="9753600" y="4661312"/>
            <a:ext cx="2307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Forgetting threshold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350448-A901-4F2C-976A-51A1573E128E}"/>
              </a:ext>
            </a:extLst>
          </p:cNvPr>
          <p:cNvSpPr/>
          <p:nvPr/>
        </p:nvSpPr>
        <p:spPr>
          <a:xfrm>
            <a:off x="3419322" y="4861367"/>
            <a:ext cx="5734838" cy="706056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DC806F-5DF4-4DD6-9F4A-8B6713A4ECFB}"/>
              </a:ext>
            </a:extLst>
          </p:cNvPr>
          <p:cNvCxnSpPr>
            <a:cxnSpLocks/>
          </p:cNvCxnSpPr>
          <p:nvPr/>
        </p:nvCxnSpPr>
        <p:spPr>
          <a:xfrm flipH="1">
            <a:off x="9281160" y="4861367"/>
            <a:ext cx="472440" cy="0"/>
          </a:xfrm>
          <a:prstGeom prst="straightConnector1">
            <a:avLst/>
          </a:prstGeom>
          <a:ln w="38100"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73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8A6FCD-536F-4657-8510-68B7BAC47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37886" y="-702225"/>
            <a:ext cx="14467773" cy="8262449"/>
          </a:xfrm>
          <a:prstGeom prst="rect">
            <a:avLst/>
          </a:prstGeom>
          <a:solidFill>
            <a:srgbClr val="8AA1A5"/>
          </a:solidFill>
        </p:spPr>
      </p:pic>
    </p:spTree>
    <p:extLst>
      <p:ext uri="{BB962C8B-B14F-4D97-AF65-F5344CB8AC3E}">
        <p14:creationId xmlns:p14="http://schemas.microsoft.com/office/powerpoint/2010/main" val="4224011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3C85EA-EC78-43EF-AC44-2A3DA30A860E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761" y="1039869"/>
            <a:ext cx="7315200" cy="5486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A4A82C-E332-47CD-B3DC-DB61F3485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Spacing is determined by </a:t>
            </a:r>
            <a:r>
              <a:rPr lang="en-GB" i="1" dirty="0"/>
              <a:t>Rate of Forgetting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6EE1E-5BC1-4351-9AEA-A04FF18169F6}"/>
              </a:ext>
            </a:extLst>
          </p:cNvPr>
          <p:cNvSpPr txBox="1"/>
          <p:nvPr/>
        </p:nvSpPr>
        <p:spPr>
          <a:xfrm>
            <a:off x="8304159" y="4901715"/>
            <a:ext cx="2573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RoF</a:t>
            </a:r>
            <a:r>
              <a:rPr lang="en-GB" sz="2400" dirty="0"/>
              <a:t> = 0.35 (harder)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0374E-E81D-4B7C-908C-60BDF6050D4B}"/>
              </a:ext>
            </a:extLst>
          </p:cNvPr>
          <p:cNvSpPr txBox="1"/>
          <p:nvPr/>
        </p:nvSpPr>
        <p:spPr>
          <a:xfrm>
            <a:off x="8304159" y="3323156"/>
            <a:ext cx="2491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RoF</a:t>
            </a:r>
            <a:r>
              <a:rPr lang="en-GB" sz="2400" dirty="0"/>
              <a:t> = 0.25 (easier)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F52788AB-CC93-41B9-A75D-6118E9D5B191}"/>
              </a:ext>
            </a:extLst>
          </p:cNvPr>
          <p:cNvSpPr/>
          <p:nvPr/>
        </p:nvSpPr>
        <p:spPr>
          <a:xfrm rot="10399746">
            <a:off x="7482034" y="4007170"/>
            <a:ext cx="1283483" cy="1193967"/>
          </a:xfrm>
          <a:prstGeom prst="arc">
            <a:avLst>
              <a:gd name="adj1" fmla="val 16200000"/>
              <a:gd name="adj2" fmla="val 21496191"/>
            </a:avLst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117BCB12-3A29-4706-B756-2AE352928482}"/>
              </a:ext>
            </a:extLst>
          </p:cNvPr>
          <p:cNvSpPr/>
          <p:nvPr/>
        </p:nvSpPr>
        <p:spPr>
          <a:xfrm rot="11200254" flipV="1">
            <a:off x="7481419" y="3555522"/>
            <a:ext cx="1314865" cy="1334660"/>
          </a:xfrm>
          <a:prstGeom prst="arc">
            <a:avLst>
              <a:gd name="adj1" fmla="val 16200000"/>
              <a:gd name="adj2" fmla="val 21496191"/>
            </a:avLst>
          </a:prstGeom>
          <a:noFill/>
          <a:ln w="38100">
            <a:solidFill>
              <a:srgbClr val="89C2D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5882F9-847A-4E16-B57D-8238BB6FFA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3878" r="78021" b="78407"/>
          <a:stretch/>
        </p:blipFill>
        <p:spPr>
          <a:xfrm>
            <a:off x="10779800" y="3235218"/>
            <a:ext cx="702310" cy="63754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A9A0D-63EB-43CC-95FD-8D2AF094E9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7" t="43021" r="54798" b="49939"/>
          <a:stretch/>
        </p:blipFill>
        <p:spPr>
          <a:xfrm>
            <a:off x="10763925" y="4841717"/>
            <a:ext cx="734060" cy="581660"/>
          </a:xfrm>
          <a:prstGeom prst="rect">
            <a:avLst/>
          </a:prstGeom>
          <a:solidFill>
            <a:srgbClr val="8AA1A5"/>
          </a:solidFill>
          <a:effectLst>
            <a:softEdge rad="3175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57A76E-C527-4908-B60C-7F5E52C4CC81}"/>
              </a:ext>
            </a:extLst>
          </p:cNvPr>
          <p:cNvSpPr/>
          <p:nvPr/>
        </p:nvSpPr>
        <p:spPr>
          <a:xfrm>
            <a:off x="2155639" y="4891847"/>
            <a:ext cx="5734838" cy="706056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374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1B9006-F7E9-4DF8-9AD5-EB0AC37B09D0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57" y="1690688"/>
            <a:ext cx="8083485" cy="5052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52E0FF-2BB7-4728-984D-52B9AC85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Estimating rate of forgetting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A7A254-9B08-4BEB-BD70-26D746227C2B}"/>
              </a:ext>
            </a:extLst>
          </p:cNvPr>
          <p:cNvSpPr txBox="1"/>
          <p:nvPr/>
        </p:nvSpPr>
        <p:spPr>
          <a:xfrm>
            <a:off x="671230" y="1937586"/>
            <a:ext cx="982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difficult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D2A7CB-6010-40C2-99A7-8A1265CE2E12}"/>
              </a:ext>
            </a:extLst>
          </p:cNvPr>
          <p:cNvSpPr txBox="1"/>
          <p:nvPr/>
        </p:nvSpPr>
        <p:spPr>
          <a:xfrm>
            <a:off x="838199" y="5316680"/>
            <a:ext cx="648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easy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B292748-DCC9-40FE-AD74-ABEEA7F92E7C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1162262" y="2337696"/>
            <a:ext cx="0" cy="297898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214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E433A3C5-422E-45A8-AE7D-8F0392447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32"/>
          <a:stretch/>
        </p:blipFill>
        <p:spPr bwMode="auto">
          <a:xfrm>
            <a:off x="-1605281" y="-1402080"/>
            <a:ext cx="14528801" cy="1129760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E29B1B-2B70-4874-8E05-ADBE441F8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5358131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The cold-start problem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7E5E440-D6CD-4615-8AB6-D73287339348}"/>
              </a:ext>
            </a:extLst>
          </p:cNvPr>
          <p:cNvSpPr txBox="1">
            <a:spLocks/>
          </p:cNvSpPr>
          <p:nvPr/>
        </p:nvSpPr>
        <p:spPr>
          <a:xfrm>
            <a:off x="6437631" y="365124"/>
            <a:ext cx="53581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Our solution:</a:t>
            </a:r>
            <a:br>
              <a:rPr lang="en-GB" sz="3600" dirty="0"/>
            </a:br>
            <a:r>
              <a:rPr lang="en-GB" sz="3600" dirty="0"/>
              <a:t>informed starting estimates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E0BAD3-C250-4576-9D40-B48290B553DF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3" y="1531622"/>
            <a:ext cx="5182866" cy="4442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B2231B-6C5B-479D-B6D7-FF48B46AE4D5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4696" y="1530650"/>
            <a:ext cx="5184000" cy="444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5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251</Words>
  <Application>Microsoft Office PowerPoint</Application>
  <PresentationFormat>Widescreen</PresentationFormat>
  <Paragraphs>51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Fira Sans</vt:lpstr>
      <vt:lpstr>Fira Sans Medium</vt:lpstr>
      <vt:lpstr>Arial</vt:lpstr>
      <vt:lpstr>Calibri Light</vt:lpstr>
      <vt:lpstr>Cambria Math</vt:lpstr>
      <vt:lpstr>Calibri</vt:lpstr>
      <vt:lpstr>Office Theme</vt:lpstr>
      <vt:lpstr>PowerPoint Presentation</vt:lpstr>
      <vt:lpstr>PowerPoint Presentation</vt:lpstr>
      <vt:lpstr>PowerPoint Presentation</vt:lpstr>
      <vt:lpstr>Facts are modelled as memory chunks</vt:lpstr>
      <vt:lpstr>Rehearse each item just before it’s forgotten</vt:lpstr>
      <vt:lpstr>PowerPoint Presentation</vt:lpstr>
      <vt:lpstr>Spacing is determined by Rate of Forgetting</vt:lpstr>
      <vt:lpstr>Estimating rate of forgetting</vt:lpstr>
      <vt:lpstr>The cold-start problem</vt:lpstr>
      <vt:lpstr>Experiment: do informed starting estimates improve retention of studied items?</vt:lpstr>
      <vt:lpstr>Experiment: do informed starting estimates improve retention of studied items?</vt:lpstr>
      <vt:lpstr>Do informed starting estimates improve retention of studied items?</vt:lpstr>
      <vt:lpstr>Predicting item difficulty for Session 2</vt:lpstr>
      <vt:lpstr>Stronger differentiation in repetition schedule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Maarten van der Velde</dc:creator>
  <cp:lastModifiedBy>Maarten</cp:lastModifiedBy>
  <cp:revision>1</cp:revision>
  <dcterms:created xsi:type="dcterms:W3CDTF">2019-12-20T22:04:32Z</dcterms:created>
  <dcterms:modified xsi:type="dcterms:W3CDTF">2019-12-20T22:07:01Z</dcterms:modified>
</cp:coreProperties>
</file>