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2" r:id="rId4"/>
    <p:sldId id="285" r:id="rId5"/>
    <p:sldId id="284" r:id="rId6"/>
    <p:sldId id="266" r:id="rId7"/>
    <p:sldId id="268" r:id="rId8"/>
    <p:sldId id="277" r:id="rId9"/>
    <p:sldId id="267" r:id="rId10"/>
    <p:sldId id="269" r:id="rId11"/>
    <p:sldId id="287" r:id="rId12"/>
    <p:sldId id="283" r:id="rId13"/>
    <p:sldId id="289" r:id="rId14"/>
  </p:sldIdLst>
  <p:sldSz cx="12192000" cy="6858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C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76721" autoAdjust="0"/>
  </p:normalViewPr>
  <p:slideViewPr>
    <p:cSldViewPr snapToGrid="0">
      <p:cViewPr varScale="1">
        <p:scale>
          <a:sx n="66" d="100"/>
          <a:sy n="66" d="100"/>
        </p:scale>
        <p:origin x="1267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7703-38F7-4310-8843-A0A288ACCA9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1E39-BC0F-4F5C-A2BB-136F17E06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25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97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5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06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4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2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3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3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1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63AA-607D-4A3E-8C27-C038461F04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3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6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1E39-BC0F-4F5C-A2BB-136F17E067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2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7571-FEB1-4DA9-BC38-60DAF7E03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27EF5-A774-4B9A-B15C-0CF9D8ADF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1D94F-5F88-4720-BC94-C18E9796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2" descr="https://www.rug.nl/about-us/how-to-find-us/huisstijl/logobank/logobestandenfaculteiten/eng-logo/horizontal/rood/png/rugr_fse_logoen_rood_rgb.png">
            <a:extLst>
              <a:ext uri="{FF2B5EF4-FFF2-40B4-BE49-F238E27FC236}">
                <a16:creationId xmlns:a16="http://schemas.microsoft.com/office/drawing/2014/main" id="{C4E7F054-32D1-45B3-B328-C8E956B64FB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0"/>
          <a:stretch/>
        </p:blipFill>
        <p:spPr bwMode="auto">
          <a:xfrm>
            <a:off x="311963" y="5980550"/>
            <a:ext cx="2740639" cy="7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6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5FD7-0661-4E62-B036-95C31F1F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43078-611F-4EBB-B5F5-F5FDB7C85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C2954-9DEC-4D73-B74A-DCE9CBC7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863E-966E-4869-A09A-543854F1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EF159-5199-4222-AE5D-AD71E1B6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8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2D6C0-6855-4474-BEBD-CEAA591F1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5D8B0-D84C-4CD5-A02E-6931A198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7C3F-7539-4CB7-B65A-8478511A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61114-CB13-4C95-9A41-09353040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1BAA-1269-465B-ADC0-F2E58EB3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7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0AB4-50C6-47C7-BD19-BA2BF4F7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A1588-52E2-455B-9B37-31695A11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9C6-E6B4-4478-8F3A-B624DD22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67A81-F0E2-4CB7-9E03-C88EB226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E85D-2D38-43F2-BDA8-2E099C257C5A}" type="slidenum">
              <a:rPr lang="en-GB" smtClean="0"/>
              <a:pPr/>
              <a:t>‹#›</a:t>
            </a:fld>
            <a:r>
              <a:rPr lang="en-GB" dirty="0"/>
              <a:t>/14</a:t>
            </a:r>
          </a:p>
        </p:txBody>
      </p:sp>
      <p:pic>
        <p:nvPicPr>
          <p:cNvPr id="8" name="Picture 2" descr="https://www.rug.nl/about-us/how-to-find-us/huisstijl/logobank/logobestandenfaculteiten/eng-logo/horizontal/rood/png/rugr_fse_logoen_rood_rgb.png">
            <a:extLst>
              <a:ext uri="{FF2B5EF4-FFF2-40B4-BE49-F238E27FC236}">
                <a16:creationId xmlns:a16="http://schemas.microsoft.com/office/drawing/2014/main" id="{350F051C-38F9-4A78-AF77-2060136D23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0"/>
          <a:stretch/>
        </p:blipFill>
        <p:spPr bwMode="auto">
          <a:xfrm>
            <a:off x="314525" y="6356350"/>
            <a:ext cx="13313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781B-4726-4727-A697-76B1E2B3EF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46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5D7E-5A72-4B09-ABAB-A690B013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F5BCE-45F7-4B83-B6D3-97CA09A36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8CA7D-5B79-4E6D-BCB5-09F737ED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6A1A5-422C-45FE-9ED8-56E030BA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2E57-0423-4D33-8CE2-66230ADB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0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CC-F57F-4EC9-B830-BC50627B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C2AE-ACFC-4AFC-BF82-189467040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26411-ED0D-451B-9703-B09CDD6A2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7DFA1-F3D9-4C6D-A2A7-8F9A37C0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16541-8CAB-4E0F-8EBC-767CD56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D41AC-D58B-4F2F-9526-216D6A65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4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940F-C94F-4B41-B442-E10C370A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B0214-0609-456D-B0B2-5570C95C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7D021-133A-473B-9D26-CCB00247F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106E4-C098-461E-83E6-76A5B4212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CD858-F44C-48F7-9682-AE6A26D93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9858C-56D9-459D-92B6-11EFE167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E49DA-2EFE-4ADD-9655-EF84F39B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54819-D5C8-4EB6-AEC8-11309F64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43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AC90-1088-4D56-B4D3-F115AE5F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C1A83-B866-4151-BF1A-F273B297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7E4AD-4ADE-4219-A5E0-0F4CD709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54F1-1BB8-45A1-9DD7-30F20A4F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3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0928A-D53E-4F72-A022-B6399C4B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F11DA-2302-42FC-A839-03E0928D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E9821-35E8-4320-9D7B-EADDF790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5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42B7-805D-4388-BB15-D34FF994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88C6E-B195-4927-ABCE-E00BA7CAB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00604-73A5-49DC-8F13-FF6CDF91F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5B66C-36A3-4805-8B31-E2177907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1073E-7091-4831-8A6E-083B3242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72160-B8E4-43FC-B66E-EA3E870E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4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7349-DA8C-4360-87FA-608B7A4B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F2A42-5291-4BE4-AF85-6566A81ED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82758-1EF7-438D-A4FE-8039C92B9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C11C2-D8D5-40F9-9487-E2ABCC00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47617-0E5D-4DB7-BBBE-694C260D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35312-EFBA-49A0-B71F-21C97F6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DE86-0559-42BA-8B6B-4AD489F3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51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2A1DB-7FEB-44F1-8C27-F25B65FC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1C853-831E-4E80-BB11-CFB5C58A9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6C6C6-F876-4527-8176-7682E5B04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A6D24-C0BA-42F6-A2F1-73BB2F0A4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09932-38D2-427F-9FE9-2922084C0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CEDDE86-0559-42BA-8B6B-4AD489F354ED}" type="slidenum">
              <a:rPr lang="en-GB" smtClean="0"/>
              <a:pPr/>
              <a:t>‹#›</a:t>
            </a:fld>
            <a:r>
              <a:rPr lang="en-GB" dirty="0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1877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82F3-4DE6-4C83-B25F-3012CC8B4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307"/>
            <a:ext cx="9144000" cy="2387600"/>
          </a:xfrm>
        </p:spPr>
        <p:txBody>
          <a:bodyPr/>
          <a:lstStyle/>
          <a:p>
            <a:r>
              <a:rPr lang="en-GB" dirty="0"/>
              <a:t>Modelling Rumination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53309-D925-414D-8FB2-B376E95D9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2982"/>
            <a:ext cx="9144000" cy="884618"/>
          </a:xfrm>
        </p:spPr>
        <p:txBody>
          <a:bodyPr>
            <a:normAutofit/>
          </a:bodyPr>
          <a:lstStyle/>
          <a:p>
            <a:r>
              <a:rPr lang="en-GB" sz="2800" dirty="0"/>
              <a:t>Understanding the Cognitive Mechanisms of</a:t>
            </a:r>
            <a:br>
              <a:rPr lang="en-GB" sz="2800" dirty="0"/>
            </a:br>
            <a:r>
              <a:rPr lang="en-GB" sz="2800" dirty="0"/>
              <a:t>Mind-Wandering in the Depressed Mind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685672-E245-454D-A092-F15D18F1087C}"/>
              </a:ext>
            </a:extLst>
          </p:cNvPr>
          <p:cNvSpPr txBox="1">
            <a:spLocks/>
          </p:cNvSpPr>
          <p:nvPr/>
        </p:nvSpPr>
        <p:spPr>
          <a:xfrm>
            <a:off x="1524000" y="4597698"/>
            <a:ext cx="9144000" cy="777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Maarten van der Velde &amp; Marieke van </a:t>
            </a:r>
            <a:r>
              <a:rPr lang="en-GB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Vugt</a:t>
            </a:r>
            <a:b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Groningen</a:t>
            </a:r>
          </a:p>
        </p:txBody>
      </p:sp>
    </p:spTree>
    <p:extLst>
      <p:ext uri="{BB962C8B-B14F-4D97-AF65-F5344CB8AC3E}">
        <p14:creationId xmlns:p14="http://schemas.microsoft.com/office/powerpoint/2010/main" val="112469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C3B8-B224-4F90-A0D6-474F0DC1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depression on performance</a:t>
            </a:r>
            <a:br>
              <a:rPr lang="en-GB" sz="24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400" i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Levens</a:t>
            </a:r>
            <a:r>
              <a:rPr lang="en-GB" sz="24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GB" sz="2400" i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Gotlib</a:t>
            </a:r>
            <a:r>
              <a:rPr lang="en-GB" sz="24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(2010)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BDCA-0F5E-4857-B234-3AE783A8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perceptual processing impairment (0-back)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Slower disengagement from mood-congruent items (both groups!)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6BF066-29F5-4928-A1A2-0C920B7CF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91125"/>
              </p:ext>
            </p:extLst>
          </p:nvPr>
        </p:nvGraphicFramePr>
        <p:xfrm>
          <a:off x="3689274" y="3766345"/>
          <a:ext cx="481345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484">
                  <a:extLst>
                    <a:ext uri="{9D8B030D-6E8A-4147-A177-3AD203B41FA5}">
                      <a16:colId xmlns:a16="http://schemas.microsoft.com/office/drawing/2014/main" val="2317565677"/>
                    </a:ext>
                  </a:extLst>
                </a:gridCol>
                <a:gridCol w="1604484">
                  <a:extLst>
                    <a:ext uri="{9D8B030D-6E8A-4147-A177-3AD203B41FA5}">
                      <a16:colId xmlns:a16="http://schemas.microsoft.com/office/drawing/2014/main" val="684974255"/>
                    </a:ext>
                  </a:extLst>
                </a:gridCol>
                <a:gridCol w="1604484">
                  <a:extLst>
                    <a:ext uri="{9D8B030D-6E8A-4147-A177-3AD203B41FA5}">
                      <a16:colId xmlns:a16="http://schemas.microsoft.com/office/drawing/2014/main" val="4278882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0-back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12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040048"/>
                  </a:ext>
                </a:extLst>
              </a:tr>
            </a:tbl>
          </a:graphicData>
        </a:graphic>
      </p:graphicFrame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A22019D4-1881-449E-A40A-4A316E3042F1}"/>
              </a:ext>
            </a:extLst>
          </p:cNvPr>
          <p:cNvSpPr/>
          <p:nvPr/>
        </p:nvSpPr>
        <p:spPr>
          <a:xfrm>
            <a:off x="8425357" y="3941190"/>
            <a:ext cx="1775460" cy="1026373"/>
          </a:xfrm>
          <a:prstGeom prst="cloudCallout">
            <a:avLst>
              <a:gd name="adj1" fmla="val -34353"/>
              <a:gd name="adj2" fmla="val 75403"/>
            </a:avLst>
          </a:prstGeom>
          <a:gradFill flip="none" rotWithShape="1">
            <a:gsLst>
              <a:gs pos="46000">
                <a:schemeClr val="accent5">
                  <a:lumMod val="60000"/>
                  <a:lumOff val="4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96773A-7970-49C8-AFE0-D4C1BB976DAC}"/>
              </a:ext>
            </a:extLst>
          </p:cNvPr>
          <p:cNvGrpSpPr/>
          <p:nvPr/>
        </p:nvGrpSpPr>
        <p:grpSpPr>
          <a:xfrm>
            <a:off x="3951224" y="4223545"/>
            <a:ext cx="4153094" cy="462925"/>
            <a:chOff x="3951224" y="4223545"/>
            <a:chExt cx="3919592" cy="4629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E715D5-6584-4268-8871-6B6FAE395204}"/>
                </a:ext>
              </a:extLst>
            </p:cNvPr>
            <p:cNvSpPr txBox="1"/>
            <p:nvPr/>
          </p:nvSpPr>
          <p:spPr>
            <a:xfrm>
              <a:off x="3951224" y="4223545"/>
              <a:ext cx="1090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happy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9492FA-CA30-482B-97E9-BE5219BEE3B2}"/>
                </a:ext>
              </a:extLst>
            </p:cNvPr>
            <p:cNvSpPr txBox="1"/>
            <p:nvPr/>
          </p:nvSpPr>
          <p:spPr>
            <a:xfrm>
              <a:off x="5409415" y="4224805"/>
              <a:ext cx="114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neutral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AE6C49-24EE-4E5B-85B7-A9ADE7ED9A80}"/>
                </a:ext>
              </a:extLst>
            </p:cNvPr>
            <p:cNvSpPr txBox="1"/>
            <p:nvPr/>
          </p:nvSpPr>
          <p:spPr>
            <a:xfrm>
              <a:off x="7155556" y="4224323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sad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199789D-F2A7-416A-A827-5D164B407089}"/>
              </a:ext>
            </a:extLst>
          </p:cNvPr>
          <p:cNvSpPr txBox="1"/>
          <p:nvPr/>
        </p:nvSpPr>
        <p:spPr>
          <a:xfrm>
            <a:off x="3927696" y="423909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F68F96-E3F9-433C-AB98-B77B3ABD7547}"/>
              </a:ext>
            </a:extLst>
          </p:cNvPr>
          <p:cNvSpPr txBox="1"/>
          <p:nvPr/>
        </p:nvSpPr>
        <p:spPr>
          <a:xfrm>
            <a:off x="8574956" y="3407837"/>
            <a:ext cx="155363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elaborate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67E510E-4F50-4ED4-8B8A-EB331BC4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10</a:t>
            </a:fld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/14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03477 0.03148 C 0.04193 0.03865 0.05287 0.04259 0.06419 0.04259 C 0.07721 0.04259 0.08763 0.03865 0.09479 0.03148 L 0.12969 2.96296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1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642AA66-6DE0-4F79-8F71-B4C013F8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Slower disengagement from mood-congruent items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320D09E-88DD-408F-A5DC-A3689C94E5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35144" y="1584960"/>
          <a:ext cx="311865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551">
                  <a:extLst>
                    <a:ext uri="{9D8B030D-6E8A-4147-A177-3AD203B41FA5}">
                      <a16:colId xmlns:a16="http://schemas.microsoft.com/office/drawing/2014/main" val="2317565677"/>
                    </a:ext>
                  </a:extLst>
                </a:gridCol>
                <a:gridCol w="1039551">
                  <a:extLst>
                    <a:ext uri="{9D8B030D-6E8A-4147-A177-3AD203B41FA5}">
                      <a16:colId xmlns:a16="http://schemas.microsoft.com/office/drawing/2014/main" val="684974255"/>
                    </a:ext>
                  </a:extLst>
                </a:gridCol>
                <a:gridCol w="1039551">
                  <a:extLst>
                    <a:ext uri="{9D8B030D-6E8A-4147-A177-3AD203B41FA5}">
                      <a16:colId xmlns:a16="http://schemas.microsoft.com/office/drawing/2014/main" val="4278882838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0-back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121479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040048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2DA5BF-7F4A-4725-A1EF-08A3649558F7}"/>
              </a:ext>
            </a:extLst>
          </p:cNvPr>
          <p:cNvCxnSpPr/>
          <p:nvPr/>
        </p:nvCxnSpPr>
        <p:spPr>
          <a:xfrm>
            <a:off x="10506368" y="2142309"/>
            <a:ext cx="9274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DD041E7-D1D8-44F5-8F41-942C1005F9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87" y="1179336"/>
            <a:ext cx="5526817" cy="552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14563-EDC9-475D-8C86-850B9D339D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3979" y="3684625"/>
            <a:ext cx="2474906" cy="23429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D566A1-6E9B-40C1-805B-AEE668596593}"/>
              </a:ext>
            </a:extLst>
          </p:cNvPr>
          <p:cNvSpPr/>
          <p:nvPr/>
        </p:nvSpPr>
        <p:spPr>
          <a:xfrm>
            <a:off x="5158594" y="1037717"/>
            <a:ext cx="1508424" cy="498981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B7B6B-48B4-4A94-A4C1-F3DA031BD655}"/>
              </a:ext>
            </a:extLst>
          </p:cNvPr>
          <p:cNvSpPr/>
          <p:nvPr/>
        </p:nvSpPr>
        <p:spPr>
          <a:xfrm>
            <a:off x="3786260" y="1037717"/>
            <a:ext cx="1372333" cy="498981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7763DC-D821-48FE-ABEA-A7288772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11</a:t>
            </a:fld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/14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A45AF-A109-4F4B-ADED-F964B017F5A7}"/>
              </a:ext>
            </a:extLst>
          </p:cNvPr>
          <p:cNvSpPr/>
          <p:nvPr/>
        </p:nvSpPr>
        <p:spPr>
          <a:xfrm>
            <a:off x="2210765" y="1041593"/>
            <a:ext cx="1590333" cy="498981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41E3486-FAAD-40C8-9408-F7E7D9D4BB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35" y="999745"/>
            <a:ext cx="4038600" cy="54292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A46EBD-B4B4-4361-ABE5-136A31E444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5" y="999745"/>
            <a:ext cx="4038600" cy="5429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49E105-645A-4F4A-B25F-81A959F9CE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0533" y="3522167"/>
            <a:ext cx="2149904" cy="203524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60715B-3931-42C4-A348-A76354A6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59" y="365125"/>
            <a:ext cx="4038972" cy="634620"/>
          </a:xfrm>
        </p:spPr>
        <p:txBody>
          <a:bodyPr anchor="t">
            <a:noAutofit/>
          </a:bodyPr>
          <a:lstStyle/>
          <a:p>
            <a:pPr algn="ctr"/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rate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371E587-8BB5-4604-90CA-BC98BFF7752C}"/>
              </a:ext>
            </a:extLst>
          </p:cNvPr>
          <p:cNvSpPr txBox="1">
            <a:spLocks/>
          </p:cNvSpPr>
          <p:nvPr/>
        </p:nvSpPr>
        <p:spPr>
          <a:xfrm>
            <a:off x="5486349" y="365125"/>
            <a:ext cx="4038972" cy="6346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7026A6A-3208-4386-AAF7-D1D6AA84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12</a:t>
            </a:fld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/14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6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8326-03F3-4592-BB13-5B80F847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C77D-7A16-4C63-AA6E-7FC7FBB0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Cognitive models can help us understand rumination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implement and test verbal theories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Contents of memory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Valence-specific biases in WM updating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make testable predictions about behaviour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time, accuracy, response rate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Occurrence of rumination</a:t>
            </a: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2B3B-4210-4ED8-8DBF-A2DE1501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/>
              <a:pPr/>
              <a:t>13</a:t>
            </a:fld>
            <a:r>
              <a:rPr lang="en-GB"/>
              <a:t>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38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072B-6794-4D65-8E6D-50FE4504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Mind-wandering 				Rumination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1694FB-2A5B-472E-B473-9AC85CD403CD}"/>
              </a:ext>
            </a:extLst>
          </p:cNvPr>
          <p:cNvGrpSpPr/>
          <p:nvPr/>
        </p:nvGrpSpPr>
        <p:grpSpPr>
          <a:xfrm>
            <a:off x="838201" y="2206635"/>
            <a:ext cx="3808520" cy="2201662"/>
            <a:chOff x="628650" y="1690689"/>
            <a:chExt cx="3808520" cy="2201662"/>
          </a:xfrm>
          <a:gradFill flip="none" rotWithShape="1">
            <a:gsLst>
              <a:gs pos="21000">
                <a:schemeClr val="accent5">
                  <a:lumMod val="60000"/>
                  <a:lumOff val="40000"/>
                </a:schemeClr>
              </a:gs>
              <a:gs pos="45000">
                <a:schemeClr val="accent2">
                  <a:lumMod val="60000"/>
                  <a:lumOff val="40000"/>
                </a:schemeClr>
              </a:gs>
              <a:gs pos="82000">
                <a:schemeClr val="accent6">
                  <a:lumMod val="100000"/>
                </a:schemeClr>
              </a:gs>
            </a:gsLst>
            <a:lin ang="2700000" scaled="1"/>
            <a:tileRect/>
          </a:gradFill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A8FC48E5-F8E7-4BA0-A100-8FB582FE1D63}"/>
                </a:ext>
              </a:extLst>
            </p:cNvPr>
            <p:cNvSpPr/>
            <p:nvPr/>
          </p:nvSpPr>
          <p:spPr>
            <a:xfrm>
              <a:off x="628650" y="1690689"/>
              <a:ext cx="3808520" cy="2201662"/>
            </a:xfrm>
            <a:prstGeom prst="cloudCallout">
              <a:avLst>
                <a:gd name="adj1" fmla="val -34353"/>
                <a:gd name="adj2" fmla="val 75403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phic 5" descr="Arrow: Slight curve">
              <a:extLst>
                <a:ext uri="{FF2B5EF4-FFF2-40B4-BE49-F238E27FC236}">
                  <a16:creationId xmlns:a16="http://schemas.microsoft.com/office/drawing/2014/main" id="{2B711E99-1CD7-4DD0-AE96-36E176FE2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5742607">
              <a:off x="2147600" y="2212786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Arrow: Rotate right">
              <a:extLst>
                <a:ext uri="{FF2B5EF4-FFF2-40B4-BE49-F238E27FC236}">
                  <a16:creationId xmlns:a16="http://schemas.microsoft.com/office/drawing/2014/main" id="{C23F02C7-C6DE-4481-9AB9-FACCB5CC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7718631">
              <a:off x="1128346" y="2086972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Arrow: Clockwise curve">
              <a:extLst>
                <a:ext uri="{FF2B5EF4-FFF2-40B4-BE49-F238E27FC236}">
                  <a16:creationId xmlns:a16="http://schemas.microsoft.com/office/drawing/2014/main" id="{E757FC96-F9C8-42E1-9BE7-A7F6D92EA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562838">
              <a:off x="2876909" y="2599156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Arrow: Counterclockwise curve">
              <a:extLst>
                <a:ext uri="{FF2B5EF4-FFF2-40B4-BE49-F238E27FC236}">
                  <a16:creationId xmlns:a16="http://schemas.microsoft.com/office/drawing/2014/main" id="{F682ABC2-657C-43BE-9850-058660F29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686850">
              <a:off x="1567104" y="285812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Arrow: Rotate left">
              <a:extLst>
                <a:ext uri="{FF2B5EF4-FFF2-40B4-BE49-F238E27FC236}">
                  <a16:creationId xmlns:a16="http://schemas.microsoft.com/office/drawing/2014/main" id="{F446DB9B-46FC-4E72-B745-49764B744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8325032" flipH="1" flipV="1">
              <a:off x="3066116" y="1881914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3A27AD-CDCC-4419-810D-F4AB4006FBD3}"/>
              </a:ext>
            </a:extLst>
          </p:cNvPr>
          <p:cNvGrpSpPr/>
          <p:nvPr/>
        </p:nvGrpSpPr>
        <p:grpSpPr>
          <a:xfrm>
            <a:off x="7545280" y="2206635"/>
            <a:ext cx="3808520" cy="2201662"/>
            <a:chOff x="4705165" y="1535837"/>
            <a:chExt cx="3808520" cy="2201662"/>
          </a:xfrm>
          <a:gradFill flip="none" rotWithShape="1">
            <a:gsLst>
              <a:gs pos="46000">
                <a:schemeClr val="accent5">
                  <a:lumMod val="60000"/>
                  <a:lumOff val="4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36F48A7F-ECEF-4C02-8772-56BA52C901D7}"/>
                </a:ext>
              </a:extLst>
            </p:cNvPr>
            <p:cNvSpPr/>
            <p:nvPr/>
          </p:nvSpPr>
          <p:spPr>
            <a:xfrm>
              <a:off x="4705165" y="1535837"/>
              <a:ext cx="3808520" cy="2201662"/>
            </a:xfrm>
            <a:prstGeom prst="cloudCallout">
              <a:avLst>
                <a:gd name="adj1" fmla="val -34353"/>
                <a:gd name="adj2" fmla="val 75403"/>
              </a:avLst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Graphic 12" descr="Arrow: Rotate left">
              <a:extLst>
                <a:ext uri="{FF2B5EF4-FFF2-40B4-BE49-F238E27FC236}">
                  <a16:creationId xmlns:a16="http://schemas.microsoft.com/office/drawing/2014/main" id="{16DC2E39-6D79-455E-9344-B09AA59EC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3105822">
              <a:off x="5918538" y="2605886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Arrow: Rotate left">
              <a:extLst>
                <a:ext uri="{FF2B5EF4-FFF2-40B4-BE49-F238E27FC236}">
                  <a16:creationId xmlns:a16="http://schemas.microsoft.com/office/drawing/2014/main" id="{8642F32C-614D-43D8-BD6B-7B0FB689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846001">
              <a:off x="6251549" y="1708793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Arrow: Rotate left">
              <a:extLst>
                <a:ext uri="{FF2B5EF4-FFF2-40B4-BE49-F238E27FC236}">
                  <a16:creationId xmlns:a16="http://schemas.microsoft.com/office/drawing/2014/main" id="{5C077FCB-AA4B-4927-BEF5-3891938E6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7297843">
              <a:off x="5738146" y="201786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Arrow: Rotate left">
              <a:extLst>
                <a:ext uri="{FF2B5EF4-FFF2-40B4-BE49-F238E27FC236}">
                  <a16:creationId xmlns:a16="http://schemas.microsoft.com/office/drawing/2014/main" id="{6AC4952A-F64D-45B4-A25D-2A4209332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7412009">
              <a:off x="6517548" y="2328007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3A7F5C1-2BC1-4D33-8C5C-49ADE7EC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/>
              <a:pPr/>
              <a:t>2</a:t>
            </a:fld>
            <a:r>
              <a:rPr lang="en-GB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148756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203B-455B-4EBF-B087-D09FCC03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mind-wandering</a:t>
            </a:r>
            <a:br>
              <a:rPr lang="en-GB" dirty="0"/>
            </a:br>
            <a:r>
              <a:rPr lang="en-GB" sz="2400" i="1" dirty="0"/>
              <a:t>van </a:t>
            </a:r>
            <a:r>
              <a:rPr lang="en-GB" sz="2400" i="1" dirty="0" err="1"/>
              <a:t>Vugt</a:t>
            </a:r>
            <a:r>
              <a:rPr lang="en-GB" sz="2400" i="1" dirty="0"/>
              <a:t>, </a:t>
            </a:r>
            <a:r>
              <a:rPr lang="en-GB" sz="2400" i="1" dirty="0" err="1"/>
              <a:t>Taatgen</a:t>
            </a:r>
            <a:r>
              <a:rPr lang="en-GB" sz="2400" i="1" dirty="0"/>
              <a:t>, </a:t>
            </a:r>
            <a:r>
              <a:rPr lang="en-GB" sz="2400" i="1" dirty="0" err="1"/>
              <a:t>Sackur</a:t>
            </a:r>
            <a:r>
              <a:rPr lang="en-GB" sz="2400" i="1" dirty="0"/>
              <a:t>, Bastian (2015)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74BAA-745B-4871-B5EC-D71908D1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Cognitive model with mind-wandering as a competing goal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860A4F-624C-4898-9127-12E7F1181B1E}"/>
              </a:ext>
            </a:extLst>
          </p:cNvPr>
          <p:cNvSpPr/>
          <p:nvPr/>
        </p:nvSpPr>
        <p:spPr>
          <a:xfrm>
            <a:off x="2984225" y="4359381"/>
            <a:ext cx="1739348" cy="11926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Procedural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46456C-D6E5-41D2-A8FC-6964DBB9A28A}"/>
              </a:ext>
            </a:extLst>
          </p:cNvPr>
          <p:cNvSpPr/>
          <p:nvPr/>
        </p:nvSpPr>
        <p:spPr>
          <a:xfrm>
            <a:off x="5130250" y="3628061"/>
            <a:ext cx="1739348" cy="11926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Long-term memory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4623CE-C571-48E6-9313-D1CB6D8DEDB3}"/>
              </a:ext>
            </a:extLst>
          </p:cNvPr>
          <p:cNvSpPr/>
          <p:nvPr/>
        </p:nvSpPr>
        <p:spPr>
          <a:xfrm>
            <a:off x="2984224" y="2751277"/>
            <a:ext cx="1739348" cy="11926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memory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72264C-330F-4EEA-BA1D-6541D6CEDFCF}"/>
              </a:ext>
            </a:extLst>
          </p:cNvPr>
          <p:cNvSpPr/>
          <p:nvPr/>
        </p:nvSpPr>
        <p:spPr>
          <a:xfrm>
            <a:off x="838200" y="3628061"/>
            <a:ext cx="1739348" cy="11926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4D9710-CA43-4992-90BE-25E3673036F4}"/>
              </a:ext>
            </a:extLst>
          </p:cNvPr>
          <p:cNvSpPr/>
          <p:nvPr/>
        </p:nvSpPr>
        <p:spPr>
          <a:xfrm>
            <a:off x="838200" y="5138809"/>
            <a:ext cx="1739348" cy="11926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A62542-F57E-492C-811A-93167C3AF54A}"/>
              </a:ext>
            </a:extLst>
          </p:cNvPr>
          <p:cNvSpPr/>
          <p:nvPr/>
        </p:nvSpPr>
        <p:spPr>
          <a:xfrm>
            <a:off x="5130250" y="5138809"/>
            <a:ext cx="1739348" cy="11926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Manual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2F496E-A4AE-40D7-8D69-49B2E5F93411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3853898" y="3943973"/>
            <a:ext cx="2" cy="41541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5D7CC0-F5BB-4C04-9B26-7BB94AA462BC}"/>
              </a:ext>
            </a:extLst>
          </p:cNvPr>
          <p:cNvCxnSpPr>
            <a:cxnSpLocks/>
          </p:cNvCxnSpPr>
          <p:nvPr/>
        </p:nvCxnSpPr>
        <p:spPr>
          <a:xfrm flipH="1" flipV="1">
            <a:off x="2577548" y="4224409"/>
            <a:ext cx="406674" cy="39994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6B64E9-B7B6-4666-A3B4-A7B6BB37BC9D}"/>
              </a:ext>
            </a:extLst>
          </p:cNvPr>
          <p:cNvCxnSpPr>
            <a:cxnSpLocks/>
          </p:cNvCxnSpPr>
          <p:nvPr/>
        </p:nvCxnSpPr>
        <p:spPr>
          <a:xfrm flipH="1">
            <a:off x="2577548" y="5342354"/>
            <a:ext cx="406674" cy="39280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A0985D-4D8B-4231-99AA-5ECF86EE8F0A}"/>
              </a:ext>
            </a:extLst>
          </p:cNvPr>
          <p:cNvCxnSpPr>
            <a:cxnSpLocks/>
          </p:cNvCxnSpPr>
          <p:nvPr/>
        </p:nvCxnSpPr>
        <p:spPr>
          <a:xfrm flipV="1">
            <a:off x="4723570" y="4224409"/>
            <a:ext cx="406680" cy="39994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1750F9-CAEA-480A-8CA7-306C6BA30AB6}"/>
              </a:ext>
            </a:extLst>
          </p:cNvPr>
          <p:cNvCxnSpPr>
            <a:cxnSpLocks/>
          </p:cNvCxnSpPr>
          <p:nvPr/>
        </p:nvCxnSpPr>
        <p:spPr>
          <a:xfrm flipH="1" flipV="1">
            <a:off x="4723570" y="5342354"/>
            <a:ext cx="406680" cy="39280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90908B-1452-456F-9409-6BA03CDD4EFB}"/>
              </a:ext>
            </a:extLst>
          </p:cNvPr>
          <p:cNvSpPr txBox="1"/>
          <p:nvPr/>
        </p:nvSpPr>
        <p:spPr>
          <a:xfrm>
            <a:off x="2780885" y="5830669"/>
            <a:ext cx="215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ACT-R architecture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9D7477-F559-4EE4-802D-E35EAF99E759}"/>
              </a:ext>
            </a:extLst>
          </p:cNvPr>
          <p:cNvGrpSpPr/>
          <p:nvPr/>
        </p:nvGrpSpPr>
        <p:grpSpPr>
          <a:xfrm>
            <a:off x="6674644" y="2777093"/>
            <a:ext cx="601635" cy="2752729"/>
            <a:chOff x="6674644" y="2938463"/>
            <a:chExt cx="601635" cy="2752729"/>
          </a:xfrm>
        </p:grpSpPr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CD448ACA-C610-4EDB-A334-D4B176FE3876}"/>
                </a:ext>
              </a:extLst>
            </p:cNvPr>
            <p:cNvSpPr/>
            <p:nvPr/>
          </p:nvSpPr>
          <p:spPr>
            <a:xfrm rot="16200000" flipH="1">
              <a:off x="6620930" y="5035845"/>
              <a:ext cx="709062" cy="601632"/>
            </a:xfrm>
            <a:prstGeom prst="rt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A445C8D7-487B-4A01-9538-0DCD25DDE375}"/>
                </a:ext>
              </a:extLst>
            </p:cNvPr>
            <p:cNvSpPr/>
            <p:nvPr/>
          </p:nvSpPr>
          <p:spPr>
            <a:xfrm rot="16200000">
              <a:off x="6549979" y="3063131"/>
              <a:ext cx="850968" cy="601632"/>
            </a:xfrm>
            <a:prstGeom prst="rt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55EB329-7664-4CD0-824F-5755DB38B2B8}"/>
                </a:ext>
              </a:extLst>
            </p:cNvPr>
            <p:cNvSpPr/>
            <p:nvPr/>
          </p:nvSpPr>
          <p:spPr>
            <a:xfrm>
              <a:off x="6674644" y="3789431"/>
              <a:ext cx="601578" cy="1192694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9CC9889-0274-4E08-85E1-19BFF040A73C}"/>
              </a:ext>
            </a:extLst>
          </p:cNvPr>
          <p:cNvSpPr/>
          <p:nvPr/>
        </p:nvSpPr>
        <p:spPr>
          <a:xfrm>
            <a:off x="7276275" y="2751278"/>
            <a:ext cx="4077472" cy="2800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item6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item10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item3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item12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item4	    	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item9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     item2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	          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item1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item7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		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item5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item8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item11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56397B1-F524-450C-A639-AA36D0882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5877" y="2721253"/>
            <a:ext cx="4704367" cy="3759715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D7A067B-984C-43E5-92F8-A5957B35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/>
              <a:pPr/>
              <a:t>3</a:t>
            </a:fld>
            <a:r>
              <a:rPr lang="en-GB"/>
              <a:t>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1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D8DA-5B47-4D70-8440-40DB716B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Modelling rumination</a:t>
            </a:r>
            <a:br>
              <a:rPr lang="en-GB" dirty="0"/>
            </a:br>
            <a:r>
              <a:rPr lang="en-GB" sz="2400" i="1" dirty="0"/>
              <a:t>van </a:t>
            </a:r>
            <a:r>
              <a:rPr lang="en-GB" sz="2400" i="1" dirty="0" err="1"/>
              <a:t>Vugt</a:t>
            </a:r>
            <a:r>
              <a:rPr lang="en-GB" sz="2400" i="1" dirty="0"/>
              <a:t>, van der Velde, &amp; ESM-MERGE Investigators (2017)</a:t>
            </a:r>
            <a:endParaRPr lang="en-GB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31079-5FDF-4D36-90CC-C5C2F6669D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8113" y="6106802"/>
            <a:ext cx="3115774" cy="386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07C567-5E1C-4E4F-B383-DA31BBD8B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064"/>
          <a:stretch/>
        </p:blipFill>
        <p:spPr>
          <a:xfrm>
            <a:off x="6341692" y="3035253"/>
            <a:ext cx="4739981" cy="2944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A00F16-B6AD-438F-B0B2-3DD65C283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064"/>
          <a:stretch/>
        </p:blipFill>
        <p:spPr>
          <a:xfrm>
            <a:off x="1110327" y="2996899"/>
            <a:ext cx="4739981" cy="2944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98C10D-A282-4DF8-9C18-D2C8410CA3AE}"/>
              </a:ext>
            </a:extLst>
          </p:cNvPr>
          <p:cNvSpPr txBox="1"/>
          <p:nvPr/>
        </p:nvSpPr>
        <p:spPr>
          <a:xfrm>
            <a:off x="3239350" y="2204256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A336E-90A6-45BD-8FB5-FDB3C7A7669F}"/>
              </a:ext>
            </a:extLst>
          </p:cNvPr>
          <p:cNvSpPr txBox="1"/>
          <p:nvPr/>
        </p:nvSpPr>
        <p:spPr>
          <a:xfrm>
            <a:off x="6020675" y="2204256"/>
            <a:ext cx="5806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Humans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 sampling data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Wigman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2015)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EB1F22C-021C-41CD-A26E-074AC122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/>
              <a:pPr/>
              <a:t>4</a:t>
            </a:fld>
            <a:r>
              <a:rPr lang="en-GB"/>
              <a:t>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D8DA-5B47-4D70-8440-40DB716B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Modelling rumination:</a:t>
            </a:r>
            <a:br>
              <a:rPr lang="en-GB" dirty="0"/>
            </a:br>
            <a:r>
              <a:rPr lang="en-GB" dirty="0"/>
              <a:t>Predicting go/no-go task performance</a:t>
            </a:r>
            <a:br>
              <a:rPr lang="en-GB" dirty="0"/>
            </a:br>
            <a:r>
              <a:rPr lang="en-GB" sz="2400" i="1" dirty="0"/>
              <a:t>van </a:t>
            </a:r>
            <a:r>
              <a:rPr lang="en-GB" sz="2400" i="1" dirty="0" err="1"/>
              <a:t>Vugt</a:t>
            </a:r>
            <a:r>
              <a:rPr lang="en-GB" sz="2400" i="1" dirty="0"/>
              <a:t>, van der Velde, &amp; ESM-MERGE Investigators (2017)</a:t>
            </a:r>
            <a:endParaRPr lang="en-GB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17A50B-062F-4A38-B180-0ABB97F3A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103"/>
          <a:stretch/>
        </p:blipFill>
        <p:spPr>
          <a:xfrm>
            <a:off x="7894185" y="2154018"/>
            <a:ext cx="1453662" cy="2900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6C66A9-0A4B-4134-B917-EBEE9A4B7B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3129" y="5812268"/>
            <a:ext cx="3115774" cy="3860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1A12DC8-34B7-4012-9B93-47AF08B5522B}"/>
              </a:ext>
            </a:extLst>
          </p:cNvPr>
          <p:cNvGrpSpPr/>
          <p:nvPr/>
        </p:nvGrpSpPr>
        <p:grpSpPr>
          <a:xfrm>
            <a:off x="1406582" y="2767815"/>
            <a:ext cx="1570096" cy="1322370"/>
            <a:chOff x="701007" y="531144"/>
            <a:chExt cx="4614222" cy="3886200"/>
          </a:xfrm>
        </p:grpSpPr>
        <p:pic>
          <p:nvPicPr>
            <p:cNvPr id="12" name="screen">
              <a:extLst>
                <a:ext uri="{FF2B5EF4-FFF2-40B4-BE49-F238E27FC236}">
                  <a16:creationId xmlns:a16="http://schemas.microsoft.com/office/drawing/2014/main" id="{49C591A5-B418-4EAB-9798-808B3A655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07" y="531144"/>
              <a:ext cx="4614222" cy="3886200"/>
            </a:xfrm>
            <a:prstGeom prst="rect">
              <a:avLst/>
            </a:prstGeom>
          </p:spPr>
        </p:pic>
        <p:sp>
          <p:nvSpPr>
            <p:cNvPr id="13" name="digit">
              <a:extLst>
                <a:ext uri="{FF2B5EF4-FFF2-40B4-BE49-F238E27FC236}">
                  <a16:creationId xmlns:a16="http://schemas.microsoft.com/office/drawing/2014/main" id="{2AEAB92E-59C7-4DF9-9148-2CCFE830DDD2}"/>
                </a:ext>
              </a:extLst>
            </p:cNvPr>
            <p:cNvSpPr txBox="1"/>
            <p:nvPr/>
          </p:nvSpPr>
          <p:spPr>
            <a:xfrm>
              <a:off x="701007" y="795417"/>
              <a:ext cx="4614222" cy="271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GB" sz="6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4" name="F key">
            <a:extLst>
              <a:ext uri="{FF2B5EF4-FFF2-40B4-BE49-F238E27FC236}">
                <a16:creationId xmlns:a16="http://schemas.microsoft.com/office/drawing/2014/main" id="{070B5B44-0B2C-498B-B9AC-8890B425A9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49" y="4399301"/>
            <a:ext cx="865762" cy="825381"/>
          </a:xfrm>
          <a:prstGeom prst="rect">
            <a:avLst/>
          </a:prstGeom>
        </p:spPr>
      </p:pic>
      <p:pic>
        <p:nvPicPr>
          <p:cNvPr id="15" name="F key">
            <a:extLst>
              <a:ext uri="{FF2B5EF4-FFF2-40B4-BE49-F238E27FC236}">
                <a16:creationId xmlns:a16="http://schemas.microsoft.com/office/drawing/2014/main" id="{9F12EA20-6B47-4683-887D-6074F87C98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96" y="4399300"/>
            <a:ext cx="865762" cy="825381"/>
          </a:xfrm>
          <a:prstGeom prst="rect">
            <a:avLst/>
          </a:prstGeom>
        </p:spPr>
      </p:pic>
      <p:sp>
        <p:nvSpPr>
          <p:cNvPr id="16" name="&quot;No&quot; Symbol">
            <a:extLst>
              <a:ext uri="{FF2B5EF4-FFF2-40B4-BE49-F238E27FC236}">
                <a16:creationId xmlns:a16="http://schemas.microsoft.com/office/drawing/2014/main" id="{76B184A5-6591-4D9A-9E46-D79DB310CFCA}"/>
              </a:ext>
            </a:extLst>
          </p:cNvPr>
          <p:cNvSpPr/>
          <p:nvPr/>
        </p:nvSpPr>
        <p:spPr>
          <a:xfrm rot="5400000">
            <a:off x="3620573" y="4267237"/>
            <a:ext cx="1142807" cy="1089505"/>
          </a:xfrm>
          <a:prstGeom prst="noSmoking">
            <a:avLst>
              <a:gd name="adj" fmla="val 12105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5696DF-57B0-436B-92B6-A63099D48C08}"/>
              </a:ext>
            </a:extLst>
          </p:cNvPr>
          <p:cNvGrpSpPr/>
          <p:nvPr/>
        </p:nvGrpSpPr>
        <p:grpSpPr>
          <a:xfrm>
            <a:off x="3406929" y="2767815"/>
            <a:ext cx="1570096" cy="1322370"/>
            <a:chOff x="701007" y="531144"/>
            <a:chExt cx="4614222" cy="3886200"/>
          </a:xfrm>
        </p:grpSpPr>
        <p:pic>
          <p:nvPicPr>
            <p:cNvPr id="18" name="screen">
              <a:extLst>
                <a:ext uri="{FF2B5EF4-FFF2-40B4-BE49-F238E27FC236}">
                  <a16:creationId xmlns:a16="http://schemas.microsoft.com/office/drawing/2014/main" id="{5DB61932-2F0A-472E-9500-4698E70D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07" y="531144"/>
              <a:ext cx="4614222" cy="3886200"/>
            </a:xfrm>
            <a:prstGeom prst="rect">
              <a:avLst/>
            </a:prstGeom>
          </p:spPr>
        </p:pic>
        <p:sp>
          <p:nvSpPr>
            <p:cNvPr id="19" name="digit">
              <a:extLst>
                <a:ext uri="{FF2B5EF4-FFF2-40B4-BE49-F238E27FC236}">
                  <a16:creationId xmlns:a16="http://schemas.microsoft.com/office/drawing/2014/main" id="{C3F811A5-8C31-4CD7-8C12-1E5047E90E89}"/>
                </a:ext>
              </a:extLst>
            </p:cNvPr>
            <p:cNvSpPr txBox="1"/>
            <p:nvPr/>
          </p:nvSpPr>
          <p:spPr>
            <a:xfrm>
              <a:off x="701007" y="795417"/>
              <a:ext cx="4614222" cy="271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GB" sz="6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7891ECA-0014-4F8F-857D-C739DC96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/>
              <a:pPr/>
              <a:t>5</a:t>
            </a:fld>
            <a:r>
              <a:rPr lang="en-GB"/>
              <a:t>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1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FB31-C895-41A4-8BEE-128CF3A0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about a more complex task?</a:t>
            </a:r>
            <a:br>
              <a:rPr lang="en-GB" dirty="0"/>
            </a:br>
            <a:r>
              <a:rPr lang="en-GB" sz="2700" i="1" dirty="0" err="1"/>
              <a:t>Levens</a:t>
            </a:r>
            <a:r>
              <a:rPr lang="en-GB" sz="2700" i="1" dirty="0"/>
              <a:t> &amp; </a:t>
            </a:r>
            <a:r>
              <a:rPr lang="en-GB" sz="2700" i="1" dirty="0" err="1"/>
              <a:t>Gotlib</a:t>
            </a:r>
            <a:r>
              <a:rPr lang="en-GB" sz="2700" i="1" dirty="0"/>
              <a:t> (2010): Updating positive and negative stimuli in WM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B031F-B8BD-489F-95AD-9F332FBA7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Emotional </a:t>
            </a:r>
            <a:r>
              <a:rPr lang="en-GB" i="1" dirty="0"/>
              <a:t>n</a:t>
            </a:r>
            <a:r>
              <a:rPr lang="en-GB" dirty="0"/>
              <a:t>-back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C8248-E5B7-4C59-8D92-A0A59395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9" y="2664863"/>
            <a:ext cx="2672861" cy="2672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72DBF-6837-440F-8BA8-FE8C92BF4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9" y="2664863"/>
            <a:ext cx="2672861" cy="2672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59C0E-7FC7-4A25-94B1-64AD0213C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9" y="2664863"/>
            <a:ext cx="2672860" cy="2672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EC6642-4D55-405D-8128-9DA6058CE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8" y="2664862"/>
            <a:ext cx="2672860" cy="2672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1FAAB-1ABF-4B28-A9CD-CF34DABC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8" y="2664862"/>
            <a:ext cx="2672860" cy="2672860"/>
          </a:xfrm>
          <a:prstGeom prst="rect">
            <a:avLst/>
          </a:prstGeom>
        </p:spPr>
      </p:pic>
      <p:sp>
        <p:nvSpPr>
          <p:cNvPr id="11" name="Fixation">
            <a:extLst>
              <a:ext uri="{FF2B5EF4-FFF2-40B4-BE49-F238E27FC236}">
                <a16:creationId xmlns:a16="http://schemas.microsoft.com/office/drawing/2014/main" id="{FB912908-8467-46C4-A4D6-9F1B3370F0A3}"/>
              </a:ext>
            </a:extLst>
          </p:cNvPr>
          <p:cNvSpPr txBox="1"/>
          <p:nvPr/>
        </p:nvSpPr>
        <p:spPr>
          <a:xfrm>
            <a:off x="4759568" y="2752399"/>
            <a:ext cx="267286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+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1A6433-6366-4B28-B72F-DFC17DE5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/>
              <a:pPr/>
              <a:t>6</a:t>
            </a:fld>
            <a:r>
              <a:rPr lang="en-GB"/>
              <a:t>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2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xit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" presetClass="exit" presetSubtype="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F178-09A6-4424-B01C-B590FB0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Emotional 2-back</a:t>
            </a:r>
            <a:br>
              <a:rPr lang="en-GB" dirty="0"/>
            </a:br>
            <a:r>
              <a:rPr lang="en-GB" sz="2400" i="1" dirty="0" err="1"/>
              <a:t>Levens</a:t>
            </a:r>
            <a:r>
              <a:rPr lang="en-GB" sz="2400" i="1" dirty="0"/>
              <a:t> &amp; </a:t>
            </a:r>
            <a:r>
              <a:rPr lang="en-GB" sz="2400" i="1" dirty="0" err="1"/>
              <a:t>Gotlib</a:t>
            </a:r>
            <a:r>
              <a:rPr lang="en-GB" sz="2400" i="1" dirty="0"/>
              <a:t> (2010)</a:t>
            </a:r>
            <a:endParaRPr lang="en-GB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E15DAC-843C-405A-B414-DE5419B9B9DE}"/>
              </a:ext>
            </a:extLst>
          </p:cNvPr>
          <p:cNvGrpSpPr/>
          <p:nvPr/>
        </p:nvGrpSpPr>
        <p:grpSpPr>
          <a:xfrm>
            <a:off x="838200" y="1915783"/>
            <a:ext cx="10539282" cy="3890332"/>
            <a:chOff x="826359" y="1483834"/>
            <a:chExt cx="10539282" cy="38903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EAC3BF-1791-4E6F-A0F2-96D411A8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474" y="3428999"/>
              <a:ext cx="1945167" cy="19451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86D139-343C-4ACF-97A3-CC0BD431A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1945" y="2931202"/>
              <a:ext cx="1945167" cy="19451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65A6A8-B23B-43B8-9C38-AA44A54CC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417" y="2456417"/>
              <a:ext cx="1945166" cy="1945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56C8-8D74-48BD-B9CD-66CD4BC6E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889" y="1958619"/>
              <a:ext cx="1945166" cy="1945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88CB4B-EF0E-4C1D-A4C6-3640FA48B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59" y="1483834"/>
              <a:ext cx="1945166" cy="1945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51BD32-07DD-495E-80B6-AC144C378786}"/>
              </a:ext>
            </a:extLst>
          </p:cNvPr>
          <p:cNvSpPr txBox="1"/>
          <p:nvPr/>
        </p:nvSpPr>
        <p:spPr>
          <a:xfrm>
            <a:off x="1644711" y="3935624"/>
            <a:ext cx="33214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endParaRPr lang="en-GB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B6BD3-85C3-466A-A9EA-21CB4386C899}"/>
              </a:ext>
            </a:extLst>
          </p:cNvPr>
          <p:cNvSpPr txBox="1"/>
          <p:nvPr/>
        </p:nvSpPr>
        <p:spPr>
          <a:xfrm>
            <a:off x="3584853" y="4433421"/>
            <a:ext cx="74892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+ 1</a:t>
            </a:r>
            <a:endParaRPr lang="en-GB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FAD8F-5B9B-49FB-83D0-CC5A3DF7EB15}"/>
              </a:ext>
            </a:extLst>
          </p:cNvPr>
          <p:cNvSpPr txBox="1"/>
          <p:nvPr/>
        </p:nvSpPr>
        <p:spPr>
          <a:xfrm>
            <a:off x="5691703" y="4908208"/>
            <a:ext cx="83227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+ 2</a:t>
            </a:r>
            <a:b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</a:t>
            </a:r>
            <a:endParaRPr lang="en-GB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4DBF4-6793-4892-B4AD-9882B99E9812}"/>
              </a:ext>
            </a:extLst>
          </p:cNvPr>
          <p:cNvSpPr txBox="1"/>
          <p:nvPr/>
        </p:nvSpPr>
        <p:spPr>
          <a:xfrm>
            <a:off x="7649632" y="5373347"/>
            <a:ext cx="12134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+ 3</a:t>
            </a:r>
            <a:b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endParaRPr lang="en-GB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4D074B-BC9C-46A0-BCBC-2B10521C357E}"/>
              </a:ext>
            </a:extLst>
          </p:cNvPr>
          <p:cNvSpPr txBox="1"/>
          <p:nvPr/>
        </p:nvSpPr>
        <p:spPr>
          <a:xfrm>
            <a:off x="9798163" y="5903515"/>
            <a:ext cx="121347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+ 4</a:t>
            </a:r>
            <a:b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endParaRPr lang="en-GB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A984F69-3491-4B98-89F8-3544616B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/>
              <a:pPr/>
              <a:t>7</a:t>
            </a:fld>
            <a:r>
              <a:rPr lang="en-GB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149363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FE1ADA7-09F6-4834-805D-1D18B13D8AF2}"/>
              </a:ext>
            </a:extLst>
          </p:cNvPr>
          <p:cNvGrpSpPr/>
          <p:nvPr/>
        </p:nvGrpSpPr>
        <p:grpSpPr>
          <a:xfrm rot="477576">
            <a:off x="4619514" y="929992"/>
            <a:ext cx="2270607" cy="986439"/>
            <a:chOff x="1913974" y="874111"/>
            <a:chExt cx="2270607" cy="986439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0FBA59E-2CDE-495F-9194-714FD89AB634}"/>
                </a:ext>
              </a:extLst>
            </p:cNvPr>
            <p:cNvSpPr/>
            <p:nvPr/>
          </p:nvSpPr>
          <p:spPr>
            <a:xfrm>
              <a:off x="2463180" y="1333113"/>
              <a:ext cx="1400795" cy="527437"/>
            </a:xfrm>
            <a:prstGeom prst="arc">
              <a:avLst>
                <a:gd name="adj1" fmla="val 16951885"/>
                <a:gd name="adj2" fmla="val 20321991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9CA9EA5E-D0B5-4EB7-9FA7-D80A7DB63EF0}"/>
                </a:ext>
              </a:extLst>
            </p:cNvPr>
            <p:cNvSpPr/>
            <p:nvPr/>
          </p:nvSpPr>
          <p:spPr>
            <a:xfrm rot="9089616" flipH="1">
              <a:off x="1913974" y="874111"/>
              <a:ext cx="2270607" cy="517138"/>
            </a:xfrm>
            <a:prstGeom prst="arc">
              <a:avLst>
                <a:gd name="adj1" fmla="val 16937694"/>
                <a:gd name="adj2" fmla="val 20321991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A14503B-7F78-42E3-AD4F-04514D5BC15C}"/>
                </a:ext>
              </a:extLst>
            </p:cNvPr>
            <p:cNvSpPr/>
            <p:nvPr/>
          </p:nvSpPr>
          <p:spPr>
            <a:xfrm rot="5400000" flipH="1">
              <a:off x="3378199" y="1135063"/>
              <a:ext cx="313531" cy="221455"/>
            </a:xfrm>
            <a:prstGeom prst="arc">
              <a:avLst>
                <a:gd name="adj1" fmla="val 12142255"/>
                <a:gd name="adj2" fmla="val 20321991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FADE04-FDF5-4D36-9FC5-41090DEB794C}"/>
                </a:ext>
              </a:extLst>
            </p:cNvPr>
            <p:cNvSpPr/>
            <p:nvPr/>
          </p:nvSpPr>
          <p:spPr>
            <a:xfrm>
              <a:off x="3546026" y="1181709"/>
              <a:ext cx="111292" cy="143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A3223-8088-4983-9650-6349372ECCFD}"/>
              </a:ext>
            </a:extLst>
          </p:cNvPr>
          <p:cNvSpPr txBox="1"/>
          <p:nvPr/>
        </p:nvSpPr>
        <p:spPr>
          <a:xfrm>
            <a:off x="4870660" y="1473384"/>
            <a:ext cx="39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6229A3-CE17-4952-B402-C313E96F50F8}"/>
              </a:ext>
            </a:extLst>
          </p:cNvPr>
          <p:cNvCxnSpPr>
            <a:cxnSpLocks/>
          </p:cNvCxnSpPr>
          <p:nvPr/>
        </p:nvCxnSpPr>
        <p:spPr>
          <a:xfrm flipH="1">
            <a:off x="4152900" y="1690688"/>
            <a:ext cx="1815821" cy="506412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AFB5F20-6A30-4AB9-8608-A176D6A8FF2E}"/>
              </a:ext>
            </a:extLst>
          </p:cNvPr>
          <p:cNvSpPr txBox="1"/>
          <p:nvPr/>
        </p:nvSpPr>
        <p:spPr>
          <a:xfrm>
            <a:off x="4720463" y="2329515"/>
            <a:ext cx="23759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expression: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121107B6-C899-440F-A402-DE02697D8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1170" y="1986541"/>
            <a:ext cx="621260" cy="62126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84ACF2-8CBB-45F3-AB6B-D75BD1978A72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4152901" y="2381641"/>
            <a:ext cx="567562" cy="178707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86E4409-36D9-4663-AACE-057B0EFADFD1}"/>
              </a:ext>
            </a:extLst>
          </p:cNvPr>
          <p:cNvSpPr txBox="1"/>
          <p:nvPr/>
        </p:nvSpPr>
        <p:spPr>
          <a:xfrm>
            <a:off x="1673495" y="1881067"/>
            <a:ext cx="17445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declarative memory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CD5626-C198-47EF-A46F-99F6DAFF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2-back model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9761B53-5F21-4556-B328-E942F8AA5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94" y="515939"/>
            <a:ext cx="1945166" cy="1945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7F50E4-B7A0-484D-94A9-316FA9A0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10016"/>
              </p:ext>
            </p:extLst>
          </p:nvPr>
        </p:nvGraphicFramePr>
        <p:xfrm>
          <a:off x="3689274" y="3766345"/>
          <a:ext cx="481345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484">
                  <a:extLst>
                    <a:ext uri="{9D8B030D-6E8A-4147-A177-3AD203B41FA5}">
                      <a16:colId xmlns:a16="http://schemas.microsoft.com/office/drawing/2014/main" val="2317565677"/>
                    </a:ext>
                  </a:extLst>
                </a:gridCol>
                <a:gridCol w="1604484">
                  <a:extLst>
                    <a:ext uri="{9D8B030D-6E8A-4147-A177-3AD203B41FA5}">
                      <a16:colId xmlns:a16="http://schemas.microsoft.com/office/drawing/2014/main" val="684974255"/>
                    </a:ext>
                  </a:extLst>
                </a:gridCol>
                <a:gridCol w="1604484">
                  <a:extLst>
                    <a:ext uri="{9D8B030D-6E8A-4147-A177-3AD203B41FA5}">
                      <a16:colId xmlns:a16="http://schemas.microsoft.com/office/drawing/2014/main" val="4278882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0-back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12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040048"/>
                  </a:ext>
                </a:extLst>
              </a:tr>
            </a:tbl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3B0DD96-2722-46AF-91D9-EAE289437891}"/>
              </a:ext>
            </a:extLst>
          </p:cNvPr>
          <p:cNvSpPr/>
          <p:nvPr/>
        </p:nvSpPr>
        <p:spPr>
          <a:xfrm>
            <a:off x="3307050" y="2863781"/>
            <a:ext cx="2388237" cy="1336430"/>
          </a:xfrm>
          <a:custGeom>
            <a:avLst/>
            <a:gdLst>
              <a:gd name="connsiteX0" fmla="*/ 2893768 w 2893768"/>
              <a:gd name="connsiteY0" fmla="*/ 0 h 1326382"/>
              <a:gd name="connsiteX1" fmla="*/ 130471 w 2893768"/>
              <a:gd name="connsiteY1" fmla="*/ 432079 h 1326382"/>
              <a:gd name="connsiteX2" fmla="*/ 703227 w 2893768"/>
              <a:gd name="connsiteY2" fmla="*/ 1326382 h 1326382"/>
              <a:gd name="connsiteX0" fmla="*/ 2845049 w 2845049"/>
              <a:gd name="connsiteY0" fmla="*/ 0 h 1326382"/>
              <a:gd name="connsiteX1" fmla="*/ 2141664 w 2845049"/>
              <a:gd name="connsiteY1" fmla="*/ 321547 h 1326382"/>
              <a:gd name="connsiteX2" fmla="*/ 81752 w 2845049"/>
              <a:gd name="connsiteY2" fmla="*/ 432079 h 1326382"/>
              <a:gd name="connsiteX3" fmla="*/ 654508 w 2845049"/>
              <a:gd name="connsiteY3" fmla="*/ 1326382 h 1326382"/>
              <a:gd name="connsiteX0" fmla="*/ 2499999 w 2499999"/>
              <a:gd name="connsiteY0" fmla="*/ 0 h 1326382"/>
              <a:gd name="connsiteX1" fmla="*/ 1796614 w 2499999"/>
              <a:gd name="connsiteY1" fmla="*/ 321547 h 1326382"/>
              <a:gd name="connsiteX2" fmla="*/ 229072 w 2499999"/>
              <a:gd name="connsiteY2" fmla="*/ 542611 h 1326382"/>
              <a:gd name="connsiteX3" fmla="*/ 309458 w 2499999"/>
              <a:gd name="connsiteY3" fmla="*/ 1326382 h 1326382"/>
              <a:gd name="connsiteX0" fmla="*/ 2510945 w 2510945"/>
              <a:gd name="connsiteY0" fmla="*/ 0 h 1326382"/>
              <a:gd name="connsiteX1" fmla="*/ 1807560 w 2510945"/>
              <a:gd name="connsiteY1" fmla="*/ 321547 h 1326382"/>
              <a:gd name="connsiteX2" fmla="*/ 240018 w 2510945"/>
              <a:gd name="connsiteY2" fmla="*/ 542611 h 1326382"/>
              <a:gd name="connsiteX3" fmla="*/ 320404 w 2510945"/>
              <a:gd name="connsiteY3" fmla="*/ 1326382 h 1326382"/>
              <a:gd name="connsiteX0" fmla="*/ 2410462 w 2410462"/>
              <a:gd name="connsiteY0" fmla="*/ 0 h 1336430"/>
              <a:gd name="connsiteX1" fmla="*/ 1807560 w 2410462"/>
              <a:gd name="connsiteY1" fmla="*/ 331595 h 1336430"/>
              <a:gd name="connsiteX2" fmla="*/ 240018 w 2410462"/>
              <a:gd name="connsiteY2" fmla="*/ 552659 h 1336430"/>
              <a:gd name="connsiteX3" fmla="*/ 320404 w 2410462"/>
              <a:gd name="connsiteY3" fmla="*/ 1336430 h 1336430"/>
              <a:gd name="connsiteX0" fmla="*/ 2388237 w 2388237"/>
              <a:gd name="connsiteY0" fmla="*/ 0 h 1336430"/>
              <a:gd name="connsiteX1" fmla="*/ 1807560 w 2388237"/>
              <a:gd name="connsiteY1" fmla="*/ 331595 h 1336430"/>
              <a:gd name="connsiteX2" fmla="*/ 240018 w 2388237"/>
              <a:gd name="connsiteY2" fmla="*/ 552659 h 1336430"/>
              <a:gd name="connsiteX3" fmla="*/ 320404 w 2388237"/>
              <a:gd name="connsiteY3" fmla="*/ 1336430 h 1336430"/>
              <a:gd name="connsiteX0" fmla="*/ 2388237 w 2388237"/>
              <a:gd name="connsiteY0" fmla="*/ 0 h 1336430"/>
              <a:gd name="connsiteX1" fmla="*/ 1807560 w 2388237"/>
              <a:gd name="connsiteY1" fmla="*/ 331595 h 1336430"/>
              <a:gd name="connsiteX2" fmla="*/ 240018 w 2388237"/>
              <a:gd name="connsiteY2" fmla="*/ 552659 h 1336430"/>
              <a:gd name="connsiteX3" fmla="*/ 320404 w 2388237"/>
              <a:gd name="connsiteY3" fmla="*/ 133643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237" h="1336430">
                <a:moveTo>
                  <a:pt x="2388237" y="0"/>
                </a:moveTo>
                <a:cubicBezTo>
                  <a:pt x="2383666" y="94622"/>
                  <a:pt x="2268110" y="259582"/>
                  <a:pt x="1807560" y="331595"/>
                </a:cubicBezTo>
                <a:cubicBezTo>
                  <a:pt x="1347010" y="403608"/>
                  <a:pt x="518022" y="375138"/>
                  <a:pt x="240018" y="552659"/>
                </a:cubicBezTo>
                <a:cubicBezTo>
                  <a:pt x="-37986" y="730180"/>
                  <a:pt x="-148519" y="999810"/>
                  <a:pt x="320404" y="1336430"/>
                </a:cubicBezTo>
              </a:path>
            </a:pathLst>
          </a:custGeom>
          <a:noFill/>
          <a:ln>
            <a:solidFill>
              <a:schemeClr val="tx1"/>
            </a:solidFill>
            <a:prstDash val="lg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6" name="Table 35" hidden="1">
            <a:extLst>
              <a:ext uri="{FF2B5EF4-FFF2-40B4-BE49-F238E27FC236}">
                <a16:creationId xmlns:a16="http://schemas.microsoft.com/office/drawing/2014/main" id="{BD4FAB21-5012-40B7-85C0-989002EAE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33255"/>
              </p:ext>
            </p:extLst>
          </p:nvPr>
        </p:nvGraphicFramePr>
        <p:xfrm>
          <a:off x="3689274" y="3766345"/>
          <a:ext cx="481345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484">
                  <a:extLst>
                    <a:ext uri="{9D8B030D-6E8A-4147-A177-3AD203B41FA5}">
                      <a16:colId xmlns:a16="http://schemas.microsoft.com/office/drawing/2014/main" val="2317565677"/>
                    </a:ext>
                  </a:extLst>
                </a:gridCol>
                <a:gridCol w="1604484">
                  <a:extLst>
                    <a:ext uri="{9D8B030D-6E8A-4147-A177-3AD203B41FA5}">
                      <a16:colId xmlns:a16="http://schemas.microsoft.com/office/drawing/2014/main" val="684974255"/>
                    </a:ext>
                  </a:extLst>
                </a:gridCol>
                <a:gridCol w="1604484">
                  <a:extLst>
                    <a:ext uri="{9D8B030D-6E8A-4147-A177-3AD203B41FA5}">
                      <a16:colId xmlns:a16="http://schemas.microsoft.com/office/drawing/2014/main" val="4278882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0-back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12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04004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D865571-F240-46EA-B128-126FA16BEE25}"/>
              </a:ext>
            </a:extLst>
          </p:cNvPr>
          <p:cNvGrpSpPr/>
          <p:nvPr/>
        </p:nvGrpSpPr>
        <p:grpSpPr>
          <a:xfrm>
            <a:off x="3951224" y="4223545"/>
            <a:ext cx="4360560" cy="461964"/>
            <a:chOff x="3951224" y="4223545"/>
            <a:chExt cx="4360560" cy="4619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A1BADE-A2F9-4E30-AFF8-B9A16372FF6D}"/>
                </a:ext>
              </a:extLst>
            </p:cNvPr>
            <p:cNvSpPr txBox="1"/>
            <p:nvPr/>
          </p:nvSpPr>
          <p:spPr>
            <a:xfrm>
              <a:off x="3951224" y="4223545"/>
              <a:ext cx="1090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happy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7DD98C-9FC9-4F62-AE04-EB8CDC90850E}"/>
                </a:ext>
              </a:extLst>
            </p:cNvPr>
            <p:cNvSpPr txBox="1"/>
            <p:nvPr/>
          </p:nvSpPr>
          <p:spPr>
            <a:xfrm>
              <a:off x="5742227" y="4223842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sad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F59224-1C30-40BF-BD67-DAB80796C707}"/>
                </a:ext>
              </a:extLst>
            </p:cNvPr>
            <p:cNvSpPr txBox="1"/>
            <p:nvPr/>
          </p:nvSpPr>
          <p:spPr>
            <a:xfrm>
              <a:off x="7101196" y="4223844"/>
              <a:ext cx="1210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neutral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6BD23E8-2933-4BB9-8231-581B1EDB1F47}"/>
              </a:ext>
            </a:extLst>
          </p:cNvPr>
          <p:cNvSpPr txBox="1"/>
          <p:nvPr/>
        </p:nvSpPr>
        <p:spPr>
          <a:xfrm>
            <a:off x="4138775" y="422354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AA668D-FAC3-4068-82C3-57FA83EE949A}"/>
              </a:ext>
            </a:extLst>
          </p:cNvPr>
          <p:cNvSpPr/>
          <p:nvPr/>
        </p:nvSpPr>
        <p:spPr>
          <a:xfrm>
            <a:off x="8633460" y="4200210"/>
            <a:ext cx="1333500" cy="53942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882CC9-A25A-432A-8967-EFCFB6CD8FD3}"/>
              </a:ext>
            </a:extLst>
          </p:cNvPr>
          <p:cNvSpPr txBox="1"/>
          <p:nvPr/>
        </p:nvSpPr>
        <p:spPr>
          <a:xfrm>
            <a:off x="5550017" y="5121644"/>
            <a:ext cx="10919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89D971-426B-41C2-8799-9D183DDB0A70}"/>
              </a:ext>
            </a:extLst>
          </p:cNvPr>
          <p:cNvSpPr txBox="1"/>
          <p:nvPr/>
        </p:nvSpPr>
        <p:spPr>
          <a:xfrm>
            <a:off x="5190143" y="6016277"/>
            <a:ext cx="18117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839873-6758-488D-9606-7BCE887F7ABC}"/>
              </a:ext>
            </a:extLst>
          </p:cNvPr>
          <p:cNvCxnSpPr>
            <a:stCxn id="24" idx="2"/>
            <a:endCxn id="26" idx="0"/>
          </p:cNvCxnSpPr>
          <p:nvPr/>
        </p:nvCxnSpPr>
        <p:spPr>
          <a:xfrm>
            <a:off x="6096000" y="5583309"/>
            <a:ext cx="0" cy="43296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B0ADA385-0181-4C9C-A0F0-1D2FA15E6678}"/>
              </a:ext>
            </a:extLst>
          </p:cNvPr>
          <p:cNvSpPr/>
          <p:nvPr/>
        </p:nvSpPr>
        <p:spPr>
          <a:xfrm rot="16200000">
            <a:off x="5907938" y="3268611"/>
            <a:ext cx="416520" cy="3240788"/>
          </a:xfrm>
          <a:prstGeom prst="leftBrace">
            <a:avLst>
              <a:gd name="adj1" fmla="val 104379"/>
              <a:gd name="adj2" fmla="val 50000"/>
            </a:avLst>
          </a:prstGeom>
          <a:ln w="12700" cap="flat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2021144-6F3E-4C50-967A-EC303EB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/>
              <a:pPr/>
              <a:t>8</a:t>
            </a:fld>
            <a:r>
              <a:rPr lang="en-GB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17309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3477 0.03148 C 0.04193 0.03865 0.05287 0.04259 0.0642 0.04259 C 0.07722 0.04259 0.08763 0.03865 0.0948 0.03148 L 0.12969 2.96296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  <p:bldP spid="59" grpId="0"/>
      <p:bldP spid="4" grpId="0" animBg="1"/>
      <p:bldP spid="43" grpId="0"/>
      <p:bldP spid="43" grpId="1"/>
      <p:bldP spid="7" grpId="0" animBg="1"/>
      <p:bldP spid="24" grpId="0" animBg="1"/>
      <p:bldP spid="2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F178-09A6-4424-B01C-B590FB0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Emotional 0-back</a:t>
            </a:r>
            <a:br>
              <a:rPr lang="en-GB" dirty="0"/>
            </a:br>
            <a:r>
              <a:rPr lang="en-GB" sz="2400" i="1" dirty="0" err="1"/>
              <a:t>Levens</a:t>
            </a:r>
            <a:r>
              <a:rPr lang="en-GB" sz="2400" i="1" dirty="0"/>
              <a:t> &amp; </a:t>
            </a:r>
            <a:r>
              <a:rPr lang="en-GB" sz="2400" i="1" dirty="0" err="1"/>
              <a:t>Gotlib</a:t>
            </a:r>
            <a:r>
              <a:rPr lang="en-GB" sz="2400" i="1" dirty="0"/>
              <a:t> (2010)</a:t>
            </a:r>
            <a:endParaRPr lang="en-GB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E15DAC-843C-405A-B414-DE5419B9B9DE}"/>
              </a:ext>
            </a:extLst>
          </p:cNvPr>
          <p:cNvGrpSpPr/>
          <p:nvPr/>
        </p:nvGrpSpPr>
        <p:grpSpPr>
          <a:xfrm>
            <a:off x="838200" y="1915783"/>
            <a:ext cx="10539282" cy="3890332"/>
            <a:chOff x="826359" y="1483834"/>
            <a:chExt cx="10539282" cy="38903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EAC3BF-1791-4E6F-A0F2-96D411A8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474" y="3428999"/>
              <a:ext cx="1945167" cy="19451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86D139-343C-4ACF-97A3-CC0BD431A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1945" y="2931202"/>
              <a:ext cx="1945167" cy="19451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65A6A8-B23B-43B8-9C38-AA44A54CC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417" y="2456417"/>
              <a:ext cx="1945166" cy="1945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56C8-8D74-48BD-B9CD-66CD4BC6E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889" y="1958619"/>
              <a:ext cx="1945166" cy="1945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88CB4B-EF0E-4C1D-A4C6-3640FA48B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59" y="1483834"/>
              <a:ext cx="1945166" cy="1945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7A48C3C-BD4E-487A-9D4F-2938C03B0D62}"/>
              </a:ext>
            </a:extLst>
          </p:cNvPr>
          <p:cNvSpPr txBox="1"/>
          <p:nvPr/>
        </p:nvSpPr>
        <p:spPr>
          <a:xfrm>
            <a:off x="9321107" y="1454118"/>
            <a:ext cx="21675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1BD32-07DD-495E-80B6-AC144C378786}"/>
              </a:ext>
            </a:extLst>
          </p:cNvPr>
          <p:cNvSpPr txBox="1"/>
          <p:nvPr/>
        </p:nvSpPr>
        <p:spPr>
          <a:xfrm>
            <a:off x="1204046" y="3935624"/>
            <a:ext cx="121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B6BD3-85C3-466A-A9EA-21CB4386C899}"/>
              </a:ext>
            </a:extLst>
          </p:cNvPr>
          <p:cNvSpPr txBox="1"/>
          <p:nvPr/>
        </p:nvSpPr>
        <p:spPr>
          <a:xfrm>
            <a:off x="3352576" y="4433421"/>
            <a:ext cx="121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FAD8F-5B9B-49FB-83D0-CC5A3DF7EB15}"/>
              </a:ext>
            </a:extLst>
          </p:cNvPr>
          <p:cNvSpPr txBox="1"/>
          <p:nvPr/>
        </p:nvSpPr>
        <p:spPr>
          <a:xfrm>
            <a:off x="5501104" y="4908208"/>
            <a:ext cx="121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4DBF4-6793-4892-B4AD-9882B99E9812}"/>
              </a:ext>
            </a:extLst>
          </p:cNvPr>
          <p:cNvSpPr txBox="1"/>
          <p:nvPr/>
        </p:nvSpPr>
        <p:spPr>
          <a:xfrm>
            <a:off x="7703878" y="5406005"/>
            <a:ext cx="110498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4D074B-BC9C-46A0-BCBC-2B10521C357E}"/>
              </a:ext>
            </a:extLst>
          </p:cNvPr>
          <p:cNvSpPr txBox="1"/>
          <p:nvPr/>
        </p:nvSpPr>
        <p:spPr>
          <a:xfrm>
            <a:off x="9798161" y="5903515"/>
            <a:ext cx="121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47084F6-705D-4462-B480-1D4D271F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E85D-2D38-43F2-BDA8-2E099C257C5A}" type="slidenum">
              <a:rPr lang="en-GB" smtClean="0"/>
              <a:pPr/>
              <a:t>9</a:t>
            </a:fld>
            <a:r>
              <a:rPr lang="en-GB"/>
              <a:t>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06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119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Open Sans</vt:lpstr>
      <vt:lpstr>Arial</vt:lpstr>
      <vt:lpstr>Calibri</vt:lpstr>
      <vt:lpstr>Office Theme</vt:lpstr>
      <vt:lpstr>Modelling Rumination</vt:lpstr>
      <vt:lpstr>Mind-wandering     Rumination</vt:lpstr>
      <vt:lpstr>Modelling mind-wandering van Vugt, Taatgen, Sackur, Bastian (2015)</vt:lpstr>
      <vt:lpstr>Modelling rumination van Vugt, van der Velde, &amp; ESM-MERGE Investigators (2017)</vt:lpstr>
      <vt:lpstr>Modelling rumination: Predicting go/no-go task performance van Vugt, van der Velde, &amp; ESM-MERGE Investigators (2017)</vt:lpstr>
      <vt:lpstr>What about a more complex task? Levens &amp; Gotlib (2010): Updating positive and negative stimuli in WM</vt:lpstr>
      <vt:lpstr>Emotional 2-back Levens &amp; Gotlib (2010)</vt:lpstr>
      <vt:lpstr>2-back model</vt:lpstr>
      <vt:lpstr>Emotional 0-back Levens &amp; Gotlib (2010)</vt:lpstr>
      <vt:lpstr>Effects of depression on performance Levens &amp; Gotlib (2010)</vt:lpstr>
      <vt:lpstr>Slower disengagement from mood-congruent items</vt:lpstr>
      <vt:lpstr>Response rate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98</cp:revision>
  <dcterms:created xsi:type="dcterms:W3CDTF">2017-12-07T11:08:16Z</dcterms:created>
  <dcterms:modified xsi:type="dcterms:W3CDTF">2017-12-18T14:04:43Z</dcterms:modified>
</cp:coreProperties>
</file>