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7" r:id="rId3"/>
    <p:sldId id="259" r:id="rId4"/>
    <p:sldId id="294" r:id="rId5"/>
    <p:sldId id="262" r:id="rId6"/>
    <p:sldId id="265" r:id="rId7"/>
    <p:sldId id="269" r:id="rId8"/>
    <p:sldId id="267" r:id="rId9"/>
    <p:sldId id="271" r:id="rId10"/>
    <p:sldId id="260" r:id="rId11"/>
    <p:sldId id="272" r:id="rId12"/>
    <p:sldId id="273" r:id="rId13"/>
    <p:sldId id="278" r:id="rId14"/>
    <p:sldId id="295" r:id="rId15"/>
    <p:sldId id="296" r:id="rId16"/>
    <p:sldId id="285" r:id="rId17"/>
    <p:sldId id="300" r:id="rId18"/>
    <p:sldId id="280" r:id="rId19"/>
    <p:sldId id="301" r:id="rId20"/>
    <p:sldId id="310" r:id="rId21"/>
    <p:sldId id="303" r:id="rId22"/>
    <p:sldId id="304" r:id="rId23"/>
    <p:sldId id="305" r:id="rId24"/>
    <p:sldId id="306" r:id="rId25"/>
    <p:sldId id="302" r:id="rId26"/>
    <p:sldId id="308" r:id="rId27"/>
    <p:sldId id="309" r:id="rId28"/>
    <p:sldId id="307"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Fira Sans" panose="020B0503050000020004" pitchFamily="34" charset="0"/>
      <p:regular r:id="rId35"/>
      <p:bold r:id="rId36"/>
      <p:italic r:id="rId37"/>
      <p:boldItalic r:id="rId38"/>
    </p:embeddedFont>
    <p:embeddedFont>
      <p:font typeface="Fira Sans ExtraLight" panose="020B0403050000020004" pitchFamily="34" charset="0"/>
      <p:regular r:id="rId39"/>
      <p:italic r:id="rId40"/>
    </p:embeddedFont>
    <p:embeddedFont>
      <p:font typeface="Fira Sans Light" panose="020B0403050000020004" pitchFamily="34" charset="0"/>
      <p:regular r:id="rId41"/>
      <p:italic r:id="rId42"/>
    </p:embeddedFont>
    <p:embeddedFont>
      <p:font typeface="Open Sans" panose="020B0606030504020204" pitchFamily="34" charset="0"/>
      <p:regular r:id="rId43"/>
      <p:bold r:id="rId44"/>
      <p:italic r:id="rId45"/>
      <p:boldItalic r:id="rId46"/>
    </p:embeddedFont>
    <p:embeddedFont>
      <p:font typeface="Source Sans Pro" panose="020B0503030403020204" pitchFamily="34" charset="0"/>
      <p:regular r:id="rId47"/>
      <p:bold r:id="rId48"/>
      <p:italic r:id="rId49"/>
      <p:boldItalic r:id="rId50"/>
    </p:embeddedFont>
    <p:embeddedFont>
      <p:font typeface="Source Sans Pro SemiBold" panose="020B0603030403020204" pitchFamily="34" charset="0"/>
      <p:bold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4EA488C-CDF2-43DD-A241-62CE3BC3FD72}">
          <p14:sldIdLst>
            <p14:sldId id="256"/>
            <p14:sldId id="257"/>
          </p14:sldIdLst>
        </p14:section>
        <p14:section name="0-back" id="{DC693292-6BE4-4618-8126-73462E36787A}">
          <p14:sldIdLst>
            <p14:sldId id="259"/>
            <p14:sldId id="294"/>
            <p14:sldId id="262"/>
            <p14:sldId id="265"/>
            <p14:sldId id="269"/>
            <p14:sldId id="267"/>
            <p14:sldId id="271"/>
          </p14:sldIdLst>
        </p14:section>
        <p14:section name="2-back" id="{9F6618B0-2916-4D30-9AA3-AED2CB58A990}">
          <p14:sldIdLst>
            <p14:sldId id="260"/>
            <p14:sldId id="272"/>
            <p14:sldId id="273"/>
            <p14:sldId id="278"/>
            <p14:sldId id="295"/>
            <p14:sldId id="296"/>
            <p14:sldId id="285"/>
            <p14:sldId id="300"/>
          </p14:sldIdLst>
        </p14:section>
        <p14:section name="Conclusion" id="{1D92A7AC-E54D-4F9C-B001-9A692675AFF5}">
          <p14:sldIdLst>
            <p14:sldId id="280"/>
          </p14:sldIdLst>
        </p14:section>
        <p14:section name="Extra details" id="{57258B42-340C-449B-B213-6BA39D598573}">
          <p14:sldIdLst>
            <p14:sldId id="301"/>
            <p14:sldId id="310"/>
            <p14:sldId id="303"/>
            <p14:sldId id="304"/>
            <p14:sldId id="305"/>
            <p14:sldId id="306"/>
            <p14:sldId id="302"/>
            <p14:sldId id="308"/>
            <p14:sldId id="309"/>
            <p14:sldId id="30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arten" initials="M" lastIdx="3" clrIdx="0">
    <p:extLst>
      <p:ext uri="{19B8F6BF-5375-455C-9EA6-DF929625EA0E}">
        <p15:presenceInfo xmlns:p15="http://schemas.microsoft.com/office/powerpoint/2012/main" userId="Maar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4472C4"/>
    <a:srgbClr val="FFFFFF"/>
    <a:srgbClr val="23373B"/>
    <a:srgbClr val="F2F2F2"/>
    <a:srgbClr val="EB811B"/>
    <a:srgbClr val="22373A"/>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81468" autoAdjust="0"/>
  </p:normalViewPr>
  <p:slideViewPr>
    <p:cSldViewPr snapToGrid="0">
      <p:cViewPr varScale="1">
        <p:scale>
          <a:sx n="47" d="100"/>
          <a:sy n="47" d="100"/>
        </p:scale>
        <p:origin x="77" y="562"/>
      </p:cViewPr>
      <p:guideLst/>
    </p:cSldViewPr>
  </p:slideViewPr>
  <p:outlineViewPr>
    <p:cViewPr>
      <p:scale>
        <a:sx n="33" d="100"/>
        <a:sy n="33" d="100"/>
      </p:scale>
      <p:origin x="0" y="-7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5FCE1-709B-4CCF-9BEF-2AD092167EEB}" type="datetimeFigureOut">
              <a:rPr lang="en-GB" smtClean="0"/>
              <a:t>22/07/2018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61AB4-4C42-48FB-BD4B-ABBDF6505352}" type="slidenum">
              <a:rPr lang="en-GB" smtClean="0"/>
              <a:t>‹#›</a:t>
            </a:fld>
            <a:endParaRPr lang="en-GB"/>
          </a:p>
        </p:txBody>
      </p:sp>
    </p:spTree>
    <p:extLst>
      <p:ext uri="{BB962C8B-B14F-4D97-AF65-F5344CB8AC3E}">
        <p14:creationId xmlns:p14="http://schemas.microsoft.com/office/powerpoint/2010/main" val="3644974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161AB4-4C42-48FB-BD4B-ABBDF6505352}" type="slidenum">
              <a:rPr lang="en-GB" smtClean="0"/>
              <a:t>1</a:t>
            </a:fld>
            <a:endParaRPr lang="en-GB"/>
          </a:p>
        </p:txBody>
      </p:sp>
    </p:spTree>
    <p:extLst>
      <p:ext uri="{BB962C8B-B14F-4D97-AF65-F5344CB8AC3E}">
        <p14:creationId xmlns:p14="http://schemas.microsoft.com/office/powerpoint/2010/main" val="3871305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version of the task that we modelled was a 2-back, in which participants report whether the emotional expression of the current face is the same as the expression of the face two trials back. Compared to the 0-back, the 2-back relies more heavily on working memory.</a:t>
            </a:r>
          </a:p>
        </p:txBody>
      </p:sp>
      <p:sp>
        <p:nvSpPr>
          <p:cNvPr id="4" name="Slide Number Placeholder 3"/>
          <p:cNvSpPr>
            <a:spLocks noGrp="1"/>
          </p:cNvSpPr>
          <p:nvPr>
            <p:ph type="sldNum" sz="quarter" idx="10"/>
          </p:nvPr>
        </p:nvSpPr>
        <p:spPr/>
        <p:txBody>
          <a:bodyPr/>
          <a:lstStyle/>
          <a:p>
            <a:fld id="{A9161AB4-4C42-48FB-BD4B-ABBDF6505352}" type="slidenum">
              <a:rPr lang="en-GB" smtClean="0"/>
              <a:t>10</a:t>
            </a:fld>
            <a:endParaRPr lang="en-GB"/>
          </a:p>
        </p:txBody>
      </p:sp>
    </p:spTree>
    <p:extLst>
      <p:ext uri="{BB962C8B-B14F-4D97-AF65-F5344CB8AC3E}">
        <p14:creationId xmlns:p14="http://schemas.microsoft.com/office/powerpoint/2010/main" val="1935856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2-back model is very similar to the 0-back model, but instead of the comparison to the target in the goal buffer, the model keeps and continuously updates a list of the most recent stimuli in working memory. When a new stimulus appears, its expression is identified in the same way as before, but now it is added to the front of list. All other items in the list get shifted back by one place. The oldest item drops off the list since it is no longer relevant to the task. Now the model compares the current stimulus with the 2-back item and responds accordingly.</a:t>
            </a:r>
          </a:p>
        </p:txBody>
      </p:sp>
      <p:sp>
        <p:nvSpPr>
          <p:cNvPr id="4" name="Slide Number Placeholder 3"/>
          <p:cNvSpPr>
            <a:spLocks noGrp="1"/>
          </p:cNvSpPr>
          <p:nvPr>
            <p:ph type="sldNum" sz="quarter" idx="10"/>
          </p:nvPr>
        </p:nvSpPr>
        <p:spPr/>
        <p:txBody>
          <a:bodyPr/>
          <a:lstStyle/>
          <a:p>
            <a:fld id="{A9161AB4-4C42-48FB-BD4B-ABBDF6505352}" type="slidenum">
              <a:rPr lang="en-GB" smtClean="0"/>
              <a:t>11</a:t>
            </a:fld>
            <a:endParaRPr lang="en-GB"/>
          </a:p>
        </p:txBody>
      </p:sp>
    </p:spTree>
    <p:extLst>
      <p:ext uri="{BB962C8B-B14F-4D97-AF65-F5344CB8AC3E}">
        <p14:creationId xmlns:p14="http://schemas.microsoft.com/office/powerpoint/2010/main" val="418197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again, we want to model the effect of depression on this task. The behavioural results from </a:t>
            </a:r>
            <a:r>
              <a:rPr lang="en-GB" dirty="0" err="1"/>
              <a:t>Levens</a:t>
            </a:r>
            <a:r>
              <a:rPr lang="en-GB" dirty="0"/>
              <a:t> &amp; </a:t>
            </a:r>
            <a:r>
              <a:rPr lang="en-GB" dirty="0" err="1"/>
              <a:t>Gotlib</a:t>
            </a:r>
            <a:r>
              <a:rPr lang="en-GB" dirty="0"/>
              <a:t> showed that there was an effect of the stimulus that was pushed off the mental list: whenever depressed participants had to get rid of a sad stimulus from their mental list, their subsequent response was slower than when they had to forget a neutral or happy item. We think this may be caused by mood-congruent elaboration: the item activates related concepts and memories that slow down the task process. We represented this in the model as an "elaborate" operator, which spends some time lingering on sad stimuli--but not on others--as they are pushed off the list.</a:t>
            </a:r>
          </a:p>
          <a:p>
            <a:endParaRPr lang="en-GB" dirty="0"/>
          </a:p>
          <a:p>
            <a:r>
              <a:rPr lang="en-GB" dirty="0" err="1"/>
              <a:t>Levens</a:t>
            </a:r>
            <a:r>
              <a:rPr lang="en-GB" dirty="0"/>
              <a:t> &amp; </a:t>
            </a:r>
            <a:r>
              <a:rPr lang="en-GB" dirty="0" err="1"/>
              <a:t>Gotlib</a:t>
            </a:r>
            <a:r>
              <a:rPr lang="en-GB" dirty="0"/>
              <a:t> found the reverse effect too: non-depressed participants were slower when discarding a happy stimulus. So the nondepressed version of the model does the same kind of elaboration, but on happy items.</a:t>
            </a:r>
          </a:p>
          <a:p>
            <a:endParaRPr lang="en-GB" dirty="0"/>
          </a:p>
        </p:txBody>
      </p:sp>
      <p:sp>
        <p:nvSpPr>
          <p:cNvPr id="4" name="Slide Number Placeholder 3"/>
          <p:cNvSpPr>
            <a:spLocks noGrp="1"/>
          </p:cNvSpPr>
          <p:nvPr>
            <p:ph type="sldNum" sz="quarter" idx="10"/>
          </p:nvPr>
        </p:nvSpPr>
        <p:spPr/>
        <p:txBody>
          <a:bodyPr/>
          <a:lstStyle/>
          <a:p>
            <a:fld id="{A9161AB4-4C42-48FB-BD4B-ABBDF6505352}" type="slidenum">
              <a:rPr lang="en-GB" smtClean="0"/>
              <a:t>12</a:t>
            </a:fld>
            <a:endParaRPr lang="en-GB"/>
          </a:p>
        </p:txBody>
      </p:sp>
    </p:spTree>
    <p:extLst>
      <p:ext uri="{BB962C8B-B14F-4D97-AF65-F5344CB8AC3E}">
        <p14:creationId xmlns:p14="http://schemas.microsoft.com/office/powerpoint/2010/main" val="1812675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Depressed participants also responded more quickly when integrating a sad stimulus into their mental list, which we model with a perceptual bias towards sad stimuli.</a:t>
            </a:r>
          </a:p>
        </p:txBody>
      </p:sp>
      <p:sp>
        <p:nvSpPr>
          <p:cNvPr id="4" name="Slide Number Placeholder 3"/>
          <p:cNvSpPr>
            <a:spLocks noGrp="1"/>
          </p:cNvSpPr>
          <p:nvPr>
            <p:ph type="sldNum" sz="quarter" idx="10"/>
          </p:nvPr>
        </p:nvSpPr>
        <p:spPr/>
        <p:txBody>
          <a:bodyPr/>
          <a:lstStyle/>
          <a:p>
            <a:fld id="{A9161AB4-4C42-48FB-BD4B-ABBDF6505352}" type="slidenum">
              <a:rPr lang="en-GB" smtClean="0"/>
              <a:t>13</a:t>
            </a:fld>
            <a:endParaRPr lang="en-GB"/>
          </a:p>
        </p:txBody>
      </p:sp>
    </p:spTree>
    <p:extLst>
      <p:ext uri="{BB962C8B-B14F-4D97-AF65-F5344CB8AC3E}">
        <p14:creationId xmlns:p14="http://schemas.microsoft.com/office/powerpoint/2010/main" val="3847374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summarise, we model the effects of depression on the 2-back task by increasing the tendency for off-task thinking and by slowing down the motor response (this is the same as in the 0-back model). In addition, the depressed model has a biased treatment of negative items in working memory: they are integrated more quickly and disengaged from more slowly. </a:t>
            </a:r>
          </a:p>
        </p:txBody>
      </p:sp>
      <p:sp>
        <p:nvSpPr>
          <p:cNvPr id="4" name="Slide Number Placeholder 3"/>
          <p:cNvSpPr>
            <a:spLocks noGrp="1"/>
          </p:cNvSpPr>
          <p:nvPr>
            <p:ph type="sldNum" sz="quarter" idx="10"/>
          </p:nvPr>
        </p:nvSpPr>
        <p:spPr/>
        <p:txBody>
          <a:bodyPr/>
          <a:lstStyle/>
          <a:p>
            <a:fld id="{A9161AB4-4C42-48FB-BD4B-ABBDF6505352}" type="slidenum">
              <a:rPr lang="en-GB" smtClean="0"/>
              <a:t>14</a:t>
            </a:fld>
            <a:endParaRPr lang="en-GB"/>
          </a:p>
        </p:txBody>
      </p:sp>
    </p:spTree>
    <p:extLst>
      <p:ext uri="{BB962C8B-B14F-4D97-AF65-F5344CB8AC3E}">
        <p14:creationId xmlns:p14="http://schemas.microsoft.com/office/powerpoint/2010/main" val="161008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the model fit is compared to the data. Once again, the model reproduces the effects in the data quite well: the depressed model has a lower response rate and higher response times. The accuracy is a bit off though.</a:t>
            </a:r>
          </a:p>
        </p:txBody>
      </p:sp>
      <p:sp>
        <p:nvSpPr>
          <p:cNvPr id="4" name="Slide Number Placeholder 3"/>
          <p:cNvSpPr>
            <a:spLocks noGrp="1"/>
          </p:cNvSpPr>
          <p:nvPr>
            <p:ph type="sldNum" sz="quarter" idx="10"/>
          </p:nvPr>
        </p:nvSpPr>
        <p:spPr/>
        <p:txBody>
          <a:bodyPr/>
          <a:lstStyle/>
          <a:p>
            <a:fld id="{A9161AB4-4C42-48FB-BD4B-ABBDF6505352}" type="slidenum">
              <a:rPr lang="en-GB" smtClean="0"/>
              <a:t>15</a:t>
            </a:fld>
            <a:endParaRPr lang="en-GB"/>
          </a:p>
        </p:txBody>
      </p:sp>
    </p:spTree>
    <p:extLst>
      <p:ext uri="{BB962C8B-B14F-4D97-AF65-F5344CB8AC3E}">
        <p14:creationId xmlns:p14="http://schemas.microsoft.com/office/powerpoint/2010/main" val="1658920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plot shows that the model successfully captures the relatively fast integration of sad stimuli into working memory. Response times are z-transformed to factor out the overall slowness of responses by the depressed participants and model.</a:t>
            </a:r>
          </a:p>
        </p:txBody>
      </p:sp>
      <p:sp>
        <p:nvSpPr>
          <p:cNvPr id="4" name="Slide Number Placeholder 3"/>
          <p:cNvSpPr>
            <a:spLocks noGrp="1"/>
          </p:cNvSpPr>
          <p:nvPr>
            <p:ph type="sldNum" sz="quarter" idx="10"/>
          </p:nvPr>
        </p:nvSpPr>
        <p:spPr/>
        <p:txBody>
          <a:bodyPr/>
          <a:lstStyle/>
          <a:p>
            <a:fld id="{A9161AB4-4C42-48FB-BD4B-ABBDF6505352}" type="slidenum">
              <a:rPr lang="en-GB" smtClean="0"/>
              <a:t>16</a:t>
            </a:fld>
            <a:endParaRPr lang="en-GB"/>
          </a:p>
        </p:txBody>
      </p:sp>
    </p:spTree>
    <p:extLst>
      <p:ext uri="{BB962C8B-B14F-4D97-AF65-F5344CB8AC3E}">
        <p14:creationId xmlns:p14="http://schemas.microsoft.com/office/powerpoint/2010/main" val="1899370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depressed and non-depressed participants slowed down in trials in which a mood-congruent stimulus had to be discarded from their mental list. This plot shows that the model is able to replicate this effect as well.</a:t>
            </a:r>
          </a:p>
        </p:txBody>
      </p:sp>
      <p:sp>
        <p:nvSpPr>
          <p:cNvPr id="4" name="Slide Number Placeholder 3"/>
          <p:cNvSpPr>
            <a:spLocks noGrp="1"/>
          </p:cNvSpPr>
          <p:nvPr>
            <p:ph type="sldNum" sz="quarter" idx="10"/>
          </p:nvPr>
        </p:nvSpPr>
        <p:spPr/>
        <p:txBody>
          <a:bodyPr/>
          <a:lstStyle/>
          <a:p>
            <a:fld id="{A9161AB4-4C42-48FB-BD4B-ABBDF6505352}" type="slidenum">
              <a:rPr lang="en-GB" smtClean="0"/>
              <a:t>17</a:t>
            </a:fld>
            <a:endParaRPr lang="en-GB"/>
          </a:p>
        </p:txBody>
      </p:sp>
    </p:spTree>
    <p:extLst>
      <p:ext uri="{BB962C8B-B14F-4D97-AF65-F5344CB8AC3E}">
        <p14:creationId xmlns:p14="http://schemas.microsoft.com/office/powerpoint/2010/main" val="364541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conclusion, we have shown a model of the effects of depression on working memory that can explain behavioural effects found in humans through a set of mechanisms motivated by literature: stronger mind-wandering causes fewer responses, psychomotor slowing causes higher response times, and emotion-specific biases in integrating and discarding information from working memory causes RT effects in a particular set of conditions.</a:t>
            </a:r>
          </a:p>
        </p:txBody>
      </p:sp>
      <p:sp>
        <p:nvSpPr>
          <p:cNvPr id="4" name="Slide Number Placeholder 3"/>
          <p:cNvSpPr>
            <a:spLocks noGrp="1"/>
          </p:cNvSpPr>
          <p:nvPr>
            <p:ph type="sldNum" sz="quarter" idx="10"/>
          </p:nvPr>
        </p:nvSpPr>
        <p:spPr/>
        <p:txBody>
          <a:bodyPr/>
          <a:lstStyle/>
          <a:p>
            <a:fld id="{A9161AB4-4C42-48FB-BD4B-ABBDF6505352}" type="slidenum">
              <a:rPr lang="en-GB" smtClean="0"/>
              <a:t>18</a:t>
            </a:fld>
            <a:endParaRPr lang="en-GB"/>
          </a:p>
        </p:txBody>
      </p:sp>
    </p:spTree>
    <p:extLst>
      <p:ext uri="{BB962C8B-B14F-4D97-AF65-F5344CB8AC3E}">
        <p14:creationId xmlns:p14="http://schemas.microsoft.com/office/powerpoint/2010/main" val="4008651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161AB4-4C42-48FB-BD4B-ABBDF6505352}" type="slidenum">
              <a:rPr lang="en-GB" smtClean="0"/>
              <a:t>20</a:t>
            </a:fld>
            <a:endParaRPr lang="en-GB"/>
          </a:p>
        </p:txBody>
      </p:sp>
    </p:spTree>
    <p:extLst>
      <p:ext uri="{BB962C8B-B14F-4D97-AF65-F5344CB8AC3E}">
        <p14:creationId xmlns:p14="http://schemas.microsoft.com/office/powerpoint/2010/main" val="214066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Depression is an important mental health issue that does not only affect our emotional state but also our cognitive performance. For example, working memory performance is negatively affected, and especially when emotional material is involved.</a:t>
            </a:r>
          </a:p>
        </p:txBody>
      </p:sp>
      <p:sp>
        <p:nvSpPr>
          <p:cNvPr id="4" name="Slide Number Placeholder 3"/>
          <p:cNvSpPr>
            <a:spLocks noGrp="1"/>
          </p:cNvSpPr>
          <p:nvPr>
            <p:ph type="sldNum" sz="quarter" idx="10"/>
          </p:nvPr>
        </p:nvSpPr>
        <p:spPr/>
        <p:txBody>
          <a:bodyPr/>
          <a:lstStyle/>
          <a:p>
            <a:fld id="{A9161AB4-4C42-48FB-BD4B-ABBDF6505352}" type="slidenum">
              <a:rPr lang="en-GB" smtClean="0"/>
              <a:t>2</a:t>
            </a:fld>
            <a:endParaRPr lang="en-GB"/>
          </a:p>
        </p:txBody>
      </p:sp>
    </p:spTree>
    <p:extLst>
      <p:ext uri="{BB962C8B-B14F-4D97-AF65-F5344CB8AC3E}">
        <p14:creationId xmlns:p14="http://schemas.microsoft.com/office/powerpoint/2010/main" val="2486591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0-back accuracy by condition</a:t>
            </a:r>
          </a:p>
        </p:txBody>
      </p:sp>
      <p:sp>
        <p:nvSpPr>
          <p:cNvPr id="4" name="Slide Number Placeholder 3"/>
          <p:cNvSpPr>
            <a:spLocks noGrp="1"/>
          </p:cNvSpPr>
          <p:nvPr>
            <p:ph type="sldNum" sz="quarter" idx="10"/>
          </p:nvPr>
        </p:nvSpPr>
        <p:spPr/>
        <p:txBody>
          <a:bodyPr/>
          <a:lstStyle/>
          <a:p>
            <a:fld id="{A9161AB4-4C42-48FB-BD4B-ABBDF6505352}" type="slidenum">
              <a:rPr lang="en-GB" smtClean="0"/>
              <a:t>21</a:t>
            </a:fld>
            <a:endParaRPr lang="en-GB"/>
          </a:p>
        </p:txBody>
      </p:sp>
    </p:spTree>
    <p:extLst>
      <p:ext uri="{BB962C8B-B14F-4D97-AF65-F5344CB8AC3E}">
        <p14:creationId xmlns:p14="http://schemas.microsoft.com/office/powerpoint/2010/main" val="1695774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0-back response rate by condition</a:t>
            </a:r>
          </a:p>
        </p:txBody>
      </p:sp>
      <p:sp>
        <p:nvSpPr>
          <p:cNvPr id="4" name="Slide Number Placeholder 3"/>
          <p:cNvSpPr>
            <a:spLocks noGrp="1"/>
          </p:cNvSpPr>
          <p:nvPr>
            <p:ph type="sldNum" sz="quarter" idx="10"/>
          </p:nvPr>
        </p:nvSpPr>
        <p:spPr/>
        <p:txBody>
          <a:bodyPr/>
          <a:lstStyle/>
          <a:p>
            <a:fld id="{A9161AB4-4C42-48FB-BD4B-ABBDF6505352}" type="slidenum">
              <a:rPr lang="en-GB" smtClean="0"/>
              <a:t>22</a:t>
            </a:fld>
            <a:endParaRPr lang="en-GB"/>
          </a:p>
        </p:txBody>
      </p:sp>
    </p:spTree>
    <p:extLst>
      <p:ext uri="{BB962C8B-B14F-4D97-AF65-F5344CB8AC3E}">
        <p14:creationId xmlns:p14="http://schemas.microsoft.com/office/powerpoint/2010/main" val="3057334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0-back RT by condition</a:t>
            </a:r>
          </a:p>
        </p:txBody>
      </p:sp>
      <p:sp>
        <p:nvSpPr>
          <p:cNvPr id="4" name="Slide Number Placeholder 3"/>
          <p:cNvSpPr>
            <a:spLocks noGrp="1"/>
          </p:cNvSpPr>
          <p:nvPr>
            <p:ph type="sldNum" sz="quarter" idx="10"/>
          </p:nvPr>
        </p:nvSpPr>
        <p:spPr/>
        <p:txBody>
          <a:bodyPr/>
          <a:lstStyle/>
          <a:p>
            <a:fld id="{A9161AB4-4C42-48FB-BD4B-ABBDF6505352}" type="slidenum">
              <a:rPr lang="en-GB" smtClean="0"/>
              <a:t>23</a:t>
            </a:fld>
            <a:endParaRPr lang="en-GB"/>
          </a:p>
        </p:txBody>
      </p:sp>
    </p:spTree>
    <p:extLst>
      <p:ext uri="{BB962C8B-B14F-4D97-AF65-F5344CB8AC3E}">
        <p14:creationId xmlns:p14="http://schemas.microsoft.com/office/powerpoint/2010/main" val="4042085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0-back z-RT by condition</a:t>
            </a:r>
          </a:p>
        </p:txBody>
      </p:sp>
      <p:sp>
        <p:nvSpPr>
          <p:cNvPr id="4" name="Slide Number Placeholder 3"/>
          <p:cNvSpPr>
            <a:spLocks noGrp="1"/>
          </p:cNvSpPr>
          <p:nvPr>
            <p:ph type="sldNum" sz="quarter" idx="10"/>
          </p:nvPr>
        </p:nvSpPr>
        <p:spPr/>
        <p:txBody>
          <a:bodyPr/>
          <a:lstStyle/>
          <a:p>
            <a:fld id="{A9161AB4-4C42-48FB-BD4B-ABBDF6505352}" type="slidenum">
              <a:rPr lang="en-GB" smtClean="0"/>
              <a:t>24</a:t>
            </a:fld>
            <a:endParaRPr lang="en-GB"/>
          </a:p>
        </p:txBody>
      </p:sp>
    </p:spTree>
    <p:extLst>
      <p:ext uri="{BB962C8B-B14F-4D97-AF65-F5344CB8AC3E}">
        <p14:creationId xmlns:p14="http://schemas.microsoft.com/office/powerpoint/2010/main" val="2740847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2-back accuracy by condition</a:t>
            </a:r>
          </a:p>
        </p:txBody>
      </p:sp>
      <p:sp>
        <p:nvSpPr>
          <p:cNvPr id="4" name="Slide Number Placeholder 3"/>
          <p:cNvSpPr>
            <a:spLocks noGrp="1"/>
          </p:cNvSpPr>
          <p:nvPr>
            <p:ph type="sldNum" sz="quarter" idx="10"/>
          </p:nvPr>
        </p:nvSpPr>
        <p:spPr/>
        <p:txBody>
          <a:bodyPr/>
          <a:lstStyle/>
          <a:p>
            <a:fld id="{A9161AB4-4C42-48FB-BD4B-ABBDF6505352}" type="slidenum">
              <a:rPr lang="en-GB" smtClean="0"/>
              <a:t>25</a:t>
            </a:fld>
            <a:endParaRPr lang="en-GB"/>
          </a:p>
        </p:txBody>
      </p:sp>
    </p:spTree>
    <p:extLst>
      <p:ext uri="{BB962C8B-B14F-4D97-AF65-F5344CB8AC3E}">
        <p14:creationId xmlns:p14="http://schemas.microsoft.com/office/powerpoint/2010/main" val="1075725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2-back response rate by condition</a:t>
            </a:r>
          </a:p>
        </p:txBody>
      </p:sp>
      <p:sp>
        <p:nvSpPr>
          <p:cNvPr id="4" name="Slide Number Placeholder 3"/>
          <p:cNvSpPr>
            <a:spLocks noGrp="1"/>
          </p:cNvSpPr>
          <p:nvPr>
            <p:ph type="sldNum" sz="quarter" idx="10"/>
          </p:nvPr>
        </p:nvSpPr>
        <p:spPr/>
        <p:txBody>
          <a:bodyPr/>
          <a:lstStyle/>
          <a:p>
            <a:fld id="{A9161AB4-4C42-48FB-BD4B-ABBDF6505352}" type="slidenum">
              <a:rPr lang="en-GB" smtClean="0"/>
              <a:t>26</a:t>
            </a:fld>
            <a:endParaRPr lang="en-GB"/>
          </a:p>
        </p:txBody>
      </p:sp>
    </p:spTree>
    <p:extLst>
      <p:ext uri="{BB962C8B-B14F-4D97-AF65-F5344CB8AC3E}">
        <p14:creationId xmlns:p14="http://schemas.microsoft.com/office/powerpoint/2010/main" val="3279961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2-back response time by condition</a:t>
            </a:r>
          </a:p>
        </p:txBody>
      </p:sp>
      <p:sp>
        <p:nvSpPr>
          <p:cNvPr id="4" name="Slide Number Placeholder 3"/>
          <p:cNvSpPr>
            <a:spLocks noGrp="1"/>
          </p:cNvSpPr>
          <p:nvPr>
            <p:ph type="sldNum" sz="quarter" idx="10"/>
          </p:nvPr>
        </p:nvSpPr>
        <p:spPr/>
        <p:txBody>
          <a:bodyPr/>
          <a:lstStyle/>
          <a:p>
            <a:fld id="{A9161AB4-4C42-48FB-BD4B-ABBDF6505352}" type="slidenum">
              <a:rPr lang="en-GB" smtClean="0"/>
              <a:t>27</a:t>
            </a:fld>
            <a:endParaRPr lang="en-GB"/>
          </a:p>
        </p:txBody>
      </p:sp>
    </p:spTree>
    <p:extLst>
      <p:ext uri="{BB962C8B-B14F-4D97-AF65-F5344CB8AC3E}">
        <p14:creationId xmlns:p14="http://schemas.microsoft.com/office/powerpoint/2010/main" val="2785886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2-back z-RT by condition</a:t>
            </a:r>
          </a:p>
        </p:txBody>
      </p:sp>
      <p:sp>
        <p:nvSpPr>
          <p:cNvPr id="4" name="Slide Number Placeholder 3"/>
          <p:cNvSpPr>
            <a:spLocks noGrp="1"/>
          </p:cNvSpPr>
          <p:nvPr>
            <p:ph type="sldNum" sz="quarter" idx="10"/>
          </p:nvPr>
        </p:nvSpPr>
        <p:spPr/>
        <p:txBody>
          <a:bodyPr/>
          <a:lstStyle/>
          <a:p>
            <a:fld id="{A9161AB4-4C42-48FB-BD4B-ABBDF6505352}" type="slidenum">
              <a:rPr lang="en-GB" smtClean="0"/>
              <a:t>28</a:t>
            </a:fld>
            <a:endParaRPr lang="en-GB"/>
          </a:p>
        </p:txBody>
      </p:sp>
    </p:spTree>
    <p:extLst>
      <p:ext uri="{BB962C8B-B14F-4D97-AF65-F5344CB8AC3E}">
        <p14:creationId xmlns:p14="http://schemas.microsoft.com/office/powerpoint/2010/main" val="2121718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modelled how depression affects performance of participants in this task: the emotional n-back task, an n-back in which the stimuli are faces with some emotional expression. Sara </a:t>
            </a:r>
            <a:r>
              <a:rPr lang="en-GB" dirty="0" err="1"/>
              <a:t>Levens</a:t>
            </a:r>
            <a:r>
              <a:rPr lang="en-GB" dirty="0"/>
              <a:t> and Ian </a:t>
            </a:r>
            <a:r>
              <a:rPr lang="en-GB" dirty="0" err="1"/>
              <a:t>Gotlib</a:t>
            </a:r>
            <a:r>
              <a:rPr lang="en-GB" dirty="0"/>
              <a:t> let depressed and healthy participants do this task and compared their performance. In general, depressed participants did the task about as well as those without depression, but there were some differences in specific conditions of the task</a:t>
            </a:r>
            <a:r>
              <a:rPr lang="en-GB" i="0" dirty="0"/>
              <a:t>.</a:t>
            </a:r>
          </a:p>
        </p:txBody>
      </p:sp>
      <p:sp>
        <p:nvSpPr>
          <p:cNvPr id="4" name="Slide Number Placeholder 3"/>
          <p:cNvSpPr>
            <a:spLocks noGrp="1"/>
          </p:cNvSpPr>
          <p:nvPr>
            <p:ph type="sldNum" sz="quarter" idx="10"/>
          </p:nvPr>
        </p:nvSpPr>
        <p:spPr/>
        <p:txBody>
          <a:bodyPr/>
          <a:lstStyle/>
          <a:p>
            <a:fld id="{A9161AB4-4C42-48FB-BD4B-ABBDF6505352}" type="slidenum">
              <a:rPr lang="en-GB" smtClean="0"/>
              <a:t>3</a:t>
            </a:fld>
            <a:endParaRPr lang="en-GB"/>
          </a:p>
        </p:txBody>
      </p:sp>
    </p:spTree>
    <p:extLst>
      <p:ext uri="{BB962C8B-B14F-4D97-AF65-F5344CB8AC3E}">
        <p14:creationId xmlns:p14="http://schemas.microsoft.com/office/powerpoint/2010/main" val="3062583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modelled two versions of the task, a 0-back and a 2-back. I'll focus on the 0-back first. In this task, participants were asked to compare the expression of the current face to a target that they were given earlier (for example, here they determine for each face whether it has a neutral expression).</a:t>
            </a:r>
          </a:p>
        </p:txBody>
      </p:sp>
      <p:sp>
        <p:nvSpPr>
          <p:cNvPr id="4" name="Slide Number Placeholder 3"/>
          <p:cNvSpPr>
            <a:spLocks noGrp="1"/>
          </p:cNvSpPr>
          <p:nvPr>
            <p:ph type="sldNum" sz="quarter" idx="10"/>
          </p:nvPr>
        </p:nvSpPr>
        <p:spPr/>
        <p:txBody>
          <a:bodyPr/>
          <a:lstStyle/>
          <a:p>
            <a:fld id="{A9161AB4-4C42-48FB-BD4B-ABBDF6505352}" type="slidenum">
              <a:rPr lang="en-GB" smtClean="0"/>
              <a:t>4</a:t>
            </a:fld>
            <a:endParaRPr lang="en-GB"/>
          </a:p>
        </p:txBody>
      </p:sp>
    </p:spTree>
    <p:extLst>
      <p:ext uri="{BB962C8B-B14F-4D97-AF65-F5344CB8AC3E}">
        <p14:creationId xmlns:p14="http://schemas.microsoft.com/office/powerpoint/2010/main" val="119673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model was made in PRIMs, a cognitive architecture that is similar to ACT-R, but allows us to model competition between goals more flexibly. This is useful, because our model has two goals: a "task" goal that represents doing the task, and a "wander" goal that represents any off-task thought, such as mind-wandering or rumination. </a:t>
            </a:r>
          </a:p>
        </p:txBody>
      </p:sp>
      <p:sp>
        <p:nvSpPr>
          <p:cNvPr id="4" name="Slide Number Placeholder 3"/>
          <p:cNvSpPr>
            <a:spLocks noGrp="1"/>
          </p:cNvSpPr>
          <p:nvPr>
            <p:ph type="sldNum" sz="quarter" idx="10"/>
          </p:nvPr>
        </p:nvSpPr>
        <p:spPr/>
        <p:txBody>
          <a:bodyPr/>
          <a:lstStyle/>
          <a:p>
            <a:fld id="{A9161AB4-4C42-48FB-BD4B-ABBDF6505352}" type="slidenum">
              <a:rPr lang="en-GB" smtClean="0"/>
              <a:t>5</a:t>
            </a:fld>
            <a:endParaRPr lang="en-GB"/>
          </a:p>
        </p:txBody>
      </p:sp>
    </p:spTree>
    <p:extLst>
      <p:ext uri="{BB962C8B-B14F-4D97-AF65-F5344CB8AC3E}">
        <p14:creationId xmlns:p14="http://schemas.microsoft.com/office/powerpoint/2010/main" val="175460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the process of doing the task looks like in the model. A target expression is held in the goal buffer. The model sees a new face appear, deciphers its expression--we model this as a retrieval from declarative memory--and does a comparison </a:t>
            </a:r>
            <a:r>
              <a:rPr lang="en-GB" dirty="0" err="1"/>
              <a:t>betwee</a:t>
            </a:r>
            <a:r>
              <a:rPr lang="en-GB" dirty="0"/>
              <a:t> the two. In this case the face matches the target expression, so the model presses the "same" key.</a:t>
            </a:r>
          </a:p>
        </p:txBody>
      </p:sp>
      <p:sp>
        <p:nvSpPr>
          <p:cNvPr id="4" name="Slide Number Placeholder 3"/>
          <p:cNvSpPr>
            <a:spLocks noGrp="1"/>
          </p:cNvSpPr>
          <p:nvPr>
            <p:ph type="sldNum" sz="quarter" idx="10"/>
          </p:nvPr>
        </p:nvSpPr>
        <p:spPr/>
        <p:txBody>
          <a:bodyPr/>
          <a:lstStyle/>
          <a:p>
            <a:fld id="{A9161AB4-4C42-48FB-BD4B-ABBDF6505352}" type="slidenum">
              <a:rPr lang="en-GB" smtClean="0"/>
              <a:t>6</a:t>
            </a:fld>
            <a:endParaRPr lang="en-GB"/>
          </a:p>
        </p:txBody>
      </p:sp>
    </p:spTree>
    <p:extLst>
      <p:ext uri="{BB962C8B-B14F-4D97-AF65-F5344CB8AC3E}">
        <p14:creationId xmlns:p14="http://schemas.microsoft.com/office/powerpoint/2010/main" val="215774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it is virtually impossible to be 100% focused on a task (especially when it is long and tedious) the model also has a "wander" goal that is dedicated to off-task thinking. This idea will be familiar to you if you have seen previous work by Marieke van </a:t>
            </a:r>
            <a:r>
              <a:rPr lang="en-GB" dirty="0" err="1"/>
              <a:t>Vugt</a:t>
            </a:r>
            <a:r>
              <a:rPr lang="en-GB" dirty="0"/>
              <a:t> and others on modelling mind-wandering. Mind-wandering starts spontaneously, and consists of a so-called "thought pump", in which the model repeatedly retrieves random items from its memory. When the model is mind-wandering, it is not doing the task, so we expect it to respond more slowly or miss responses altogether.</a:t>
            </a:r>
          </a:p>
        </p:txBody>
      </p:sp>
      <p:sp>
        <p:nvSpPr>
          <p:cNvPr id="4" name="Slide Number Placeholder 3"/>
          <p:cNvSpPr>
            <a:spLocks noGrp="1"/>
          </p:cNvSpPr>
          <p:nvPr>
            <p:ph type="sldNum" sz="quarter" idx="10"/>
          </p:nvPr>
        </p:nvSpPr>
        <p:spPr/>
        <p:txBody>
          <a:bodyPr/>
          <a:lstStyle/>
          <a:p>
            <a:fld id="{A9161AB4-4C42-48FB-BD4B-ABBDF6505352}" type="slidenum">
              <a:rPr lang="en-GB" smtClean="0"/>
              <a:t>7</a:t>
            </a:fld>
            <a:endParaRPr lang="en-GB"/>
          </a:p>
        </p:txBody>
      </p:sp>
    </p:spTree>
    <p:extLst>
      <p:ext uri="{BB962C8B-B14F-4D97-AF65-F5344CB8AC3E}">
        <p14:creationId xmlns:p14="http://schemas.microsoft.com/office/powerpoint/2010/main" val="3269942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that we are not just interested in modelling performance on this task, but in particular how performance is affected when participants are depressed. To model the cognitive effects of depression, we referred to common findings in the depression literature:</a:t>
            </a:r>
          </a:p>
          <a:p>
            <a:endParaRPr lang="en-GB" dirty="0"/>
          </a:p>
          <a:p>
            <a:r>
              <a:rPr lang="en-GB" dirty="0"/>
              <a:t>- We know that people with depression engage in more mind-wandering, and especially in more negatively themed and persistent rumination. By strengthening the off-task goal in the depressed version of the model, we expect it to respond less frequently on the task.</a:t>
            </a:r>
          </a:p>
          <a:p>
            <a:endParaRPr lang="en-GB" dirty="0"/>
          </a:p>
          <a:p>
            <a:r>
              <a:rPr lang="en-GB" dirty="0"/>
              <a:t>- Furthermore, a common finding is that depression causes psychomotor slowing, so the depressed version of our model has a slower keypress. </a:t>
            </a:r>
          </a:p>
        </p:txBody>
      </p:sp>
      <p:sp>
        <p:nvSpPr>
          <p:cNvPr id="4" name="Slide Number Placeholder 3"/>
          <p:cNvSpPr>
            <a:spLocks noGrp="1"/>
          </p:cNvSpPr>
          <p:nvPr>
            <p:ph type="sldNum" sz="quarter" idx="10"/>
          </p:nvPr>
        </p:nvSpPr>
        <p:spPr/>
        <p:txBody>
          <a:bodyPr/>
          <a:lstStyle/>
          <a:p>
            <a:fld id="{A9161AB4-4C42-48FB-BD4B-ABBDF6505352}" type="slidenum">
              <a:rPr lang="en-GB" smtClean="0"/>
              <a:t>8</a:t>
            </a:fld>
            <a:endParaRPr lang="en-GB"/>
          </a:p>
        </p:txBody>
      </p:sp>
    </p:spTree>
    <p:extLst>
      <p:ext uri="{BB962C8B-B14F-4D97-AF65-F5344CB8AC3E}">
        <p14:creationId xmlns:p14="http://schemas.microsoft.com/office/powerpoint/2010/main" val="159359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plots compare the model fit to the data. They show that the model fits the patterns in the data quite well: the depressed model responds less often, takes longer to respond, and has similar accuracy (although both versions of the model do make fewer errors than humans).</a:t>
            </a:r>
          </a:p>
        </p:txBody>
      </p:sp>
      <p:sp>
        <p:nvSpPr>
          <p:cNvPr id="4" name="Slide Number Placeholder 3"/>
          <p:cNvSpPr>
            <a:spLocks noGrp="1"/>
          </p:cNvSpPr>
          <p:nvPr>
            <p:ph type="sldNum" sz="quarter" idx="10"/>
          </p:nvPr>
        </p:nvSpPr>
        <p:spPr/>
        <p:txBody>
          <a:bodyPr/>
          <a:lstStyle/>
          <a:p>
            <a:fld id="{A9161AB4-4C42-48FB-BD4B-ABBDF6505352}" type="slidenum">
              <a:rPr lang="en-GB" smtClean="0"/>
              <a:t>9</a:t>
            </a:fld>
            <a:endParaRPr lang="en-GB"/>
          </a:p>
        </p:txBody>
      </p:sp>
    </p:spTree>
    <p:extLst>
      <p:ext uri="{BB962C8B-B14F-4D97-AF65-F5344CB8AC3E}">
        <p14:creationId xmlns:p14="http://schemas.microsoft.com/office/powerpoint/2010/main" val="254759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239C-2768-418B-A926-8E605ED4CA23}"/>
              </a:ext>
            </a:extLst>
          </p:cNvPr>
          <p:cNvSpPr>
            <a:spLocks noGrp="1"/>
          </p:cNvSpPr>
          <p:nvPr>
            <p:ph type="ctrTitle"/>
          </p:nvPr>
        </p:nvSpPr>
        <p:spPr>
          <a:xfrm>
            <a:off x="1524000" y="1122363"/>
            <a:ext cx="9144000" cy="2387600"/>
          </a:xfrm>
          <a:noFill/>
          <a:effectLst/>
        </p:spPr>
        <p:txBody>
          <a:bodyPr anchor="b">
            <a:normAutofit/>
          </a:bodyPr>
          <a:lstStyle>
            <a:lvl1pPr algn="ctr">
              <a:defRPr sz="4800" cap="small" baseline="0">
                <a:solidFill>
                  <a:srgbClr val="23373B"/>
                </a:solidFill>
                <a:latin typeface="Fira Sans" panose="020B0503050000020004" pitchFamily="34" charset="0"/>
                <a:ea typeface="Source Sans Pro SemiBold" panose="020B0603030403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12EAF10-9D7D-4D50-92EB-4975C879A1BF}"/>
              </a:ext>
            </a:extLst>
          </p:cNvPr>
          <p:cNvSpPr>
            <a:spLocks noGrp="1"/>
          </p:cNvSpPr>
          <p:nvPr>
            <p:ph type="subTitle" idx="1"/>
          </p:nvPr>
        </p:nvSpPr>
        <p:spPr>
          <a:xfrm>
            <a:off x="1524000" y="3602038"/>
            <a:ext cx="9144000" cy="1655762"/>
          </a:xfrm>
        </p:spPr>
        <p:txBody>
          <a:bodyPr/>
          <a:lstStyle>
            <a:lvl1pPr marL="0" indent="0" algn="ctr">
              <a:buNone/>
              <a:defRPr sz="2400">
                <a:latin typeface="Fira Sans ExtraLight" panose="020B04030500000200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D97B02E2-A9EE-4C2A-9557-9FE293FF845F}"/>
              </a:ext>
            </a:extLst>
          </p:cNvPr>
          <p:cNvSpPr>
            <a:spLocks noGrp="1"/>
          </p:cNvSpPr>
          <p:nvPr>
            <p:ph type="dt" sz="half" idx="10"/>
          </p:nvPr>
        </p:nvSpPr>
        <p:spPr>
          <a:xfrm>
            <a:off x="838200" y="6356350"/>
            <a:ext cx="2743200" cy="365125"/>
          </a:xfrm>
          <a:prstGeom prst="rect">
            <a:avLst/>
          </a:prstGeom>
        </p:spPr>
        <p:txBody>
          <a:bodyPr/>
          <a:lstStyle>
            <a:lvl1pPr>
              <a:defRPr>
                <a:latin typeface="Fira Sans Light" panose="020B0403050000020004" pitchFamily="34" charset="0"/>
              </a:defRPr>
            </a:lvl1pPr>
          </a:lstStyle>
          <a:p>
            <a:fld id="{324639D3-CF7E-4C0E-A343-F9C475F8567B}" type="datetimeFigureOut">
              <a:rPr lang="en-GB" smtClean="0"/>
              <a:pPr/>
              <a:t>22/07/2018</a:t>
            </a:fld>
            <a:endParaRPr lang="en-GB" dirty="0"/>
          </a:p>
        </p:txBody>
      </p:sp>
      <p:sp>
        <p:nvSpPr>
          <p:cNvPr id="5" name="Footer Placeholder 4">
            <a:extLst>
              <a:ext uri="{FF2B5EF4-FFF2-40B4-BE49-F238E27FC236}">
                <a16:creationId xmlns:a16="http://schemas.microsoft.com/office/drawing/2014/main" id="{5EB4DE37-3380-4336-9020-50BC0BD6F1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FB974F7-7D00-41B5-AB72-D450B6600184}"/>
              </a:ext>
            </a:extLst>
          </p:cNvPr>
          <p:cNvSpPr>
            <a:spLocks noGrp="1"/>
          </p:cNvSpPr>
          <p:nvPr>
            <p:ph type="sldNum" sz="quarter" idx="12"/>
          </p:nvPr>
        </p:nvSpPr>
        <p:spPr/>
        <p:txBody>
          <a:bodyPr/>
          <a:lstStyle/>
          <a:p>
            <a:fld id="{F7F4B8BB-D82E-4519-A583-D4A386F19DCB}" type="slidenum">
              <a:rPr lang="en-GB" smtClean="0"/>
              <a:t>‹#›</a:t>
            </a:fld>
            <a:endParaRPr lang="en-GB" dirty="0"/>
          </a:p>
        </p:txBody>
      </p:sp>
    </p:spTree>
    <p:extLst>
      <p:ext uri="{BB962C8B-B14F-4D97-AF65-F5344CB8AC3E}">
        <p14:creationId xmlns:p14="http://schemas.microsoft.com/office/powerpoint/2010/main" val="230631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5FF1A-E0A6-47BD-8CF9-878E4F3C78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0665C3-F844-4D82-84BD-520AB05242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F7BC82-BB25-4177-AA39-77E35EC6543B}"/>
              </a:ext>
            </a:extLst>
          </p:cNvPr>
          <p:cNvSpPr>
            <a:spLocks noGrp="1"/>
          </p:cNvSpPr>
          <p:nvPr>
            <p:ph type="dt" sz="half" idx="10"/>
          </p:nvPr>
        </p:nvSpPr>
        <p:spPr>
          <a:xfrm>
            <a:off x="838200" y="6356350"/>
            <a:ext cx="2743200" cy="365125"/>
          </a:xfrm>
          <a:prstGeom prst="rect">
            <a:avLst/>
          </a:prstGeom>
        </p:spPr>
        <p:txBody>
          <a:bodyPr/>
          <a:lstStyle/>
          <a:p>
            <a:fld id="{324639D3-CF7E-4C0E-A343-F9C475F8567B}" type="datetimeFigureOut">
              <a:rPr lang="en-GB" smtClean="0"/>
              <a:t>22/07/2018</a:t>
            </a:fld>
            <a:endParaRPr lang="en-GB"/>
          </a:p>
        </p:txBody>
      </p:sp>
      <p:sp>
        <p:nvSpPr>
          <p:cNvPr id="5" name="Footer Placeholder 4">
            <a:extLst>
              <a:ext uri="{FF2B5EF4-FFF2-40B4-BE49-F238E27FC236}">
                <a16:creationId xmlns:a16="http://schemas.microsoft.com/office/drawing/2014/main" id="{D2C00951-0B56-4C97-8203-3BD4D9EA9A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5DC51-29D1-4DBD-89F9-6FF85DE8079D}"/>
              </a:ext>
            </a:extLst>
          </p:cNvPr>
          <p:cNvSpPr>
            <a:spLocks noGrp="1"/>
          </p:cNvSpPr>
          <p:nvPr>
            <p:ph type="sldNum" sz="quarter" idx="12"/>
          </p:nvPr>
        </p:nvSpPr>
        <p:spPr/>
        <p:txBody>
          <a:bodyPr/>
          <a:lstStyle/>
          <a:p>
            <a:fld id="{F7F4B8BB-D82E-4519-A583-D4A386F19DCB}" type="slidenum">
              <a:rPr lang="en-GB" smtClean="0"/>
              <a:t>‹#›</a:t>
            </a:fld>
            <a:endParaRPr lang="en-GB"/>
          </a:p>
        </p:txBody>
      </p:sp>
    </p:spTree>
    <p:extLst>
      <p:ext uri="{BB962C8B-B14F-4D97-AF65-F5344CB8AC3E}">
        <p14:creationId xmlns:p14="http://schemas.microsoft.com/office/powerpoint/2010/main" val="82136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67CA9A-5E89-4ED2-8C25-270F422511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CC95BB-9DB9-4244-A728-AFD08913A4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09A84B-05EB-4A7E-B6B0-C75BD6C2D148}"/>
              </a:ext>
            </a:extLst>
          </p:cNvPr>
          <p:cNvSpPr>
            <a:spLocks noGrp="1"/>
          </p:cNvSpPr>
          <p:nvPr>
            <p:ph type="dt" sz="half" idx="10"/>
          </p:nvPr>
        </p:nvSpPr>
        <p:spPr>
          <a:xfrm>
            <a:off x="838200" y="6356350"/>
            <a:ext cx="2743200" cy="365125"/>
          </a:xfrm>
          <a:prstGeom prst="rect">
            <a:avLst/>
          </a:prstGeom>
        </p:spPr>
        <p:txBody>
          <a:bodyPr/>
          <a:lstStyle/>
          <a:p>
            <a:fld id="{324639D3-CF7E-4C0E-A343-F9C475F8567B}" type="datetimeFigureOut">
              <a:rPr lang="en-GB" smtClean="0"/>
              <a:t>22/07/2018</a:t>
            </a:fld>
            <a:endParaRPr lang="en-GB"/>
          </a:p>
        </p:txBody>
      </p:sp>
      <p:sp>
        <p:nvSpPr>
          <p:cNvPr id="5" name="Footer Placeholder 4">
            <a:extLst>
              <a:ext uri="{FF2B5EF4-FFF2-40B4-BE49-F238E27FC236}">
                <a16:creationId xmlns:a16="http://schemas.microsoft.com/office/drawing/2014/main" id="{2683B6B0-75D4-45B4-B629-F7548C9896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622B8E-EF28-41FA-8AD3-BA3F5B75B0F3}"/>
              </a:ext>
            </a:extLst>
          </p:cNvPr>
          <p:cNvSpPr>
            <a:spLocks noGrp="1"/>
          </p:cNvSpPr>
          <p:nvPr>
            <p:ph type="sldNum" sz="quarter" idx="12"/>
          </p:nvPr>
        </p:nvSpPr>
        <p:spPr/>
        <p:txBody>
          <a:bodyPr/>
          <a:lstStyle/>
          <a:p>
            <a:fld id="{F7F4B8BB-D82E-4519-A583-D4A386F19DCB}" type="slidenum">
              <a:rPr lang="en-GB" smtClean="0"/>
              <a:t>‹#›</a:t>
            </a:fld>
            <a:endParaRPr lang="en-GB"/>
          </a:p>
        </p:txBody>
      </p:sp>
    </p:spTree>
    <p:extLst>
      <p:ext uri="{BB962C8B-B14F-4D97-AF65-F5344CB8AC3E}">
        <p14:creationId xmlns:p14="http://schemas.microsoft.com/office/powerpoint/2010/main" val="13364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1D74D-233B-44E6-AC3A-956D0964D5F0}"/>
              </a:ext>
            </a:extLst>
          </p:cNvPr>
          <p:cNvSpPr>
            <a:spLocks noGrp="1"/>
          </p:cNvSpPr>
          <p:nvPr>
            <p:ph type="title"/>
          </p:nvPr>
        </p:nvSpPr>
        <p:spPr/>
        <p:txBody>
          <a:bodyPr>
            <a:normAutofit/>
          </a:bodyPr>
          <a:lstStyle>
            <a:lvl1pPr>
              <a:defRPr sz="3600" cap="none" baseline="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77B969B-1513-4DD2-82D1-3D525AAF8F1E}"/>
              </a:ext>
            </a:extLst>
          </p:cNvPr>
          <p:cNvSpPr>
            <a:spLocks noGrp="1"/>
          </p:cNvSpPr>
          <p:nvPr>
            <p:ph idx="1"/>
          </p:nvPr>
        </p:nvSpPr>
        <p:spPr>
          <a:xfrm>
            <a:off x="838200" y="1190171"/>
            <a:ext cx="10515600" cy="49867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DC096-D2CC-479D-8533-887C919A1E86}"/>
              </a:ext>
            </a:extLst>
          </p:cNvPr>
          <p:cNvSpPr>
            <a:spLocks noGrp="1"/>
          </p:cNvSpPr>
          <p:nvPr>
            <p:ph type="dt" sz="half" idx="10"/>
          </p:nvPr>
        </p:nvSpPr>
        <p:spPr>
          <a:xfrm>
            <a:off x="838200" y="6356350"/>
            <a:ext cx="2743200" cy="365125"/>
          </a:xfrm>
          <a:prstGeom prst="rect">
            <a:avLst/>
          </a:prstGeom>
        </p:spPr>
        <p:txBody>
          <a:bodyPr/>
          <a:lstStyle/>
          <a:p>
            <a:fld id="{324639D3-CF7E-4C0E-A343-F9C475F8567B}" type="datetimeFigureOut">
              <a:rPr lang="en-GB" smtClean="0"/>
              <a:t>22/07/2018</a:t>
            </a:fld>
            <a:endParaRPr lang="en-GB"/>
          </a:p>
        </p:txBody>
      </p:sp>
      <p:sp>
        <p:nvSpPr>
          <p:cNvPr id="5" name="Footer Placeholder 4">
            <a:extLst>
              <a:ext uri="{FF2B5EF4-FFF2-40B4-BE49-F238E27FC236}">
                <a16:creationId xmlns:a16="http://schemas.microsoft.com/office/drawing/2014/main" id="{968F85E1-E6F4-4D1F-A2A7-591C8685DF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21EA41-C652-4F0C-85A7-C85203E1AF1E}"/>
              </a:ext>
            </a:extLst>
          </p:cNvPr>
          <p:cNvSpPr>
            <a:spLocks noGrp="1"/>
          </p:cNvSpPr>
          <p:nvPr>
            <p:ph type="sldNum" sz="quarter" idx="12"/>
          </p:nvPr>
        </p:nvSpPr>
        <p:spPr/>
        <p:txBody>
          <a:bodyPr/>
          <a:lstStyle/>
          <a:p>
            <a:fld id="{F7F4B8BB-D82E-4519-A583-D4A386F19DCB}" type="slidenum">
              <a:rPr lang="en-GB" smtClean="0"/>
              <a:t>‹#›</a:t>
            </a:fld>
            <a:endParaRPr lang="en-GB"/>
          </a:p>
        </p:txBody>
      </p:sp>
    </p:spTree>
    <p:extLst>
      <p:ext uri="{BB962C8B-B14F-4D97-AF65-F5344CB8AC3E}">
        <p14:creationId xmlns:p14="http://schemas.microsoft.com/office/powerpoint/2010/main" val="39342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7EFC-EC86-4C5A-AC08-F0593A6A0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A18211-02AA-4DA3-8515-23B28E2480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CEF5D2-2BCE-4974-B69C-FCC0A3FE6964}"/>
              </a:ext>
            </a:extLst>
          </p:cNvPr>
          <p:cNvSpPr>
            <a:spLocks noGrp="1"/>
          </p:cNvSpPr>
          <p:nvPr>
            <p:ph type="dt" sz="half" idx="10"/>
          </p:nvPr>
        </p:nvSpPr>
        <p:spPr>
          <a:xfrm>
            <a:off x="838200" y="6356350"/>
            <a:ext cx="2743200" cy="365125"/>
          </a:xfrm>
          <a:prstGeom prst="rect">
            <a:avLst/>
          </a:prstGeom>
        </p:spPr>
        <p:txBody>
          <a:bodyPr/>
          <a:lstStyle/>
          <a:p>
            <a:fld id="{324639D3-CF7E-4C0E-A343-F9C475F8567B}" type="datetimeFigureOut">
              <a:rPr lang="en-GB" smtClean="0"/>
              <a:t>22/07/2018</a:t>
            </a:fld>
            <a:endParaRPr lang="en-GB"/>
          </a:p>
        </p:txBody>
      </p:sp>
      <p:sp>
        <p:nvSpPr>
          <p:cNvPr id="5" name="Footer Placeholder 4">
            <a:extLst>
              <a:ext uri="{FF2B5EF4-FFF2-40B4-BE49-F238E27FC236}">
                <a16:creationId xmlns:a16="http://schemas.microsoft.com/office/drawing/2014/main" id="{8D33FC16-238A-418E-AEB1-11637EC6ED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01ED3B-450F-4367-AED9-24BF2BEFC617}"/>
              </a:ext>
            </a:extLst>
          </p:cNvPr>
          <p:cNvSpPr>
            <a:spLocks noGrp="1"/>
          </p:cNvSpPr>
          <p:nvPr>
            <p:ph type="sldNum" sz="quarter" idx="12"/>
          </p:nvPr>
        </p:nvSpPr>
        <p:spPr/>
        <p:txBody>
          <a:bodyPr/>
          <a:lstStyle/>
          <a:p>
            <a:fld id="{F7F4B8BB-D82E-4519-A583-D4A386F19DCB}" type="slidenum">
              <a:rPr lang="en-GB" smtClean="0"/>
              <a:t>‹#›</a:t>
            </a:fld>
            <a:endParaRPr lang="en-GB"/>
          </a:p>
        </p:txBody>
      </p:sp>
    </p:spTree>
    <p:extLst>
      <p:ext uri="{BB962C8B-B14F-4D97-AF65-F5344CB8AC3E}">
        <p14:creationId xmlns:p14="http://schemas.microsoft.com/office/powerpoint/2010/main" val="314850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3F99-504C-4122-A9FF-A2C40C76D2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4BBFFE-EA5C-401E-84F7-77D440528A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6FAB6D-0181-4D22-B7F8-BC69D5EC1E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C8EB8E-B951-41BC-B6E3-5CB11B80F32F}"/>
              </a:ext>
            </a:extLst>
          </p:cNvPr>
          <p:cNvSpPr>
            <a:spLocks noGrp="1"/>
          </p:cNvSpPr>
          <p:nvPr>
            <p:ph type="dt" sz="half" idx="10"/>
          </p:nvPr>
        </p:nvSpPr>
        <p:spPr>
          <a:xfrm>
            <a:off x="838200" y="6356350"/>
            <a:ext cx="2743200" cy="365125"/>
          </a:xfrm>
          <a:prstGeom prst="rect">
            <a:avLst/>
          </a:prstGeom>
        </p:spPr>
        <p:txBody>
          <a:bodyPr/>
          <a:lstStyle/>
          <a:p>
            <a:fld id="{324639D3-CF7E-4C0E-A343-F9C475F8567B}" type="datetimeFigureOut">
              <a:rPr lang="en-GB" smtClean="0"/>
              <a:t>22/07/2018</a:t>
            </a:fld>
            <a:endParaRPr lang="en-GB"/>
          </a:p>
        </p:txBody>
      </p:sp>
      <p:sp>
        <p:nvSpPr>
          <p:cNvPr id="6" name="Footer Placeholder 5">
            <a:extLst>
              <a:ext uri="{FF2B5EF4-FFF2-40B4-BE49-F238E27FC236}">
                <a16:creationId xmlns:a16="http://schemas.microsoft.com/office/drawing/2014/main" id="{B64FD6CA-39F2-4EC2-9683-3696514043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562139-FDFB-411B-A049-0ECFBD22E0EF}"/>
              </a:ext>
            </a:extLst>
          </p:cNvPr>
          <p:cNvSpPr>
            <a:spLocks noGrp="1"/>
          </p:cNvSpPr>
          <p:nvPr>
            <p:ph type="sldNum" sz="quarter" idx="12"/>
          </p:nvPr>
        </p:nvSpPr>
        <p:spPr/>
        <p:txBody>
          <a:bodyPr/>
          <a:lstStyle/>
          <a:p>
            <a:fld id="{F7F4B8BB-D82E-4519-A583-D4A386F19DCB}" type="slidenum">
              <a:rPr lang="en-GB" smtClean="0"/>
              <a:t>‹#›</a:t>
            </a:fld>
            <a:endParaRPr lang="en-GB"/>
          </a:p>
        </p:txBody>
      </p:sp>
    </p:spTree>
    <p:extLst>
      <p:ext uri="{BB962C8B-B14F-4D97-AF65-F5344CB8AC3E}">
        <p14:creationId xmlns:p14="http://schemas.microsoft.com/office/powerpoint/2010/main" val="277385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7961-5C93-4590-9F6B-C5358123BF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A62709-9BEB-4997-8AB6-E11E76D628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ECC9E0B-777E-473C-9221-10E41A922F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CF789D-C917-4A9D-B9D3-13015AC31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46438D-A66F-43B7-B9A3-483F51046D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487888-CB96-4630-A72B-36FD636F0D03}"/>
              </a:ext>
            </a:extLst>
          </p:cNvPr>
          <p:cNvSpPr>
            <a:spLocks noGrp="1"/>
          </p:cNvSpPr>
          <p:nvPr>
            <p:ph type="dt" sz="half" idx="10"/>
          </p:nvPr>
        </p:nvSpPr>
        <p:spPr>
          <a:xfrm>
            <a:off x="838200" y="6356350"/>
            <a:ext cx="2743200" cy="365125"/>
          </a:xfrm>
          <a:prstGeom prst="rect">
            <a:avLst/>
          </a:prstGeom>
        </p:spPr>
        <p:txBody>
          <a:bodyPr/>
          <a:lstStyle/>
          <a:p>
            <a:fld id="{324639D3-CF7E-4C0E-A343-F9C475F8567B}" type="datetimeFigureOut">
              <a:rPr lang="en-GB" smtClean="0"/>
              <a:t>22/07/2018</a:t>
            </a:fld>
            <a:endParaRPr lang="en-GB"/>
          </a:p>
        </p:txBody>
      </p:sp>
      <p:sp>
        <p:nvSpPr>
          <p:cNvPr id="8" name="Footer Placeholder 7">
            <a:extLst>
              <a:ext uri="{FF2B5EF4-FFF2-40B4-BE49-F238E27FC236}">
                <a16:creationId xmlns:a16="http://schemas.microsoft.com/office/drawing/2014/main" id="{76E70519-190C-49E7-B5BB-96F47DFA01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BB7809-CE5F-4996-83FE-4DDFE2B8F2D3}"/>
              </a:ext>
            </a:extLst>
          </p:cNvPr>
          <p:cNvSpPr>
            <a:spLocks noGrp="1"/>
          </p:cNvSpPr>
          <p:nvPr>
            <p:ph type="sldNum" sz="quarter" idx="12"/>
          </p:nvPr>
        </p:nvSpPr>
        <p:spPr/>
        <p:txBody>
          <a:bodyPr/>
          <a:lstStyle/>
          <a:p>
            <a:fld id="{F7F4B8BB-D82E-4519-A583-D4A386F19DCB}" type="slidenum">
              <a:rPr lang="en-GB" smtClean="0"/>
              <a:t>‹#›</a:t>
            </a:fld>
            <a:endParaRPr lang="en-GB"/>
          </a:p>
        </p:txBody>
      </p:sp>
    </p:spTree>
    <p:extLst>
      <p:ext uri="{BB962C8B-B14F-4D97-AF65-F5344CB8AC3E}">
        <p14:creationId xmlns:p14="http://schemas.microsoft.com/office/powerpoint/2010/main" val="65428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B500-5400-47D8-A874-F4F6D1EE82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27E493-AE81-42FC-AACE-A847D97C2363}"/>
              </a:ext>
            </a:extLst>
          </p:cNvPr>
          <p:cNvSpPr>
            <a:spLocks noGrp="1"/>
          </p:cNvSpPr>
          <p:nvPr>
            <p:ph type="dt" sz="half" idx="10"/>
          </p:nvPr>
        </p:nvSpPr>
        <p:spPr>
          <a:xfrm>
            <a:off x="838200" y="6356350"/>
            <a:ext cx="2743200" cy="365125"/>
          </a:xfrm>
          <a:prstGeom prst="rect">
            <a:avLst/>
          </a:prstGeom>
        </p:spPr>
        <p:txBody>
          <a:bodyPr/>
          <a:lstStyle/>
          <a:p>
            <a:fld id="{324639D3-CF7E-4C0E-A343-F9C475F8567B}" type="datetimeFigureOut">
              <a:rPr lang="en-GB" smtClean="0"/>
              <a:t>22/07/2018</a:t>
            </a:fld>
            <a:endParaRPr lang="en-GB"/>
          </a:p>
        </p:txBody>
      </p:sp>
      <p:sp>
        <p:nvSpPr>
          <p:cNvPr id="4" name="Footer Placeholder 3">
            <a:extLst>
              <a:ext uri="{FF2B5EF4-FFF2-40B4-BE49-F238E27FC236}">
                <a16:creationId xmlns:a16="http://schemas.microsoft.com/office/drawing/2014/main" id="{CFD07197-4D46-4AB1-AF86-4E48C8E2C1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F29048-5E7E-4070-B576-72F86933B882}"/>
              </a:ext>
            </a:extLst>
          </p:cNvPr>
          <p:cNvSpPr>
            <a:spLocks noGrp="1"/>
          </p:cNvSpPr>
          <p:nvPr>
            <p:ph type="sldNum" sz="quarter" idx="12"/>
          </p:nvPr>
        </p:nvSpPr>
        <p:spPr/>
        <p:txBody>
          <a:bodyPr/>
          <a:lstStyle/>
          <a:p>
            <a:fld id="{F7F4B8BB-D82E-4519-A583-D4A386F19DCB}" type="slidenum">
              <a:rPr lang="en-GB" smtClean="0"/>
              <a:t>‹#›</a:t>
            </a:fld>
            <a:endParaRPr lang="en-GB"/>
          </a:p>
        </p:txBody>
      </p:sp>
    </p:spTree>
    <p:extLst>
      <p:ext uri="{BB962C8B-B14F-4D97-AF65-F5344CB8AC3E}">
        <p14:creationId xmlns:p14="http://schemas.microsoft.com/office/powerpoint/2010/main" val="60846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1601A-23BB-4683-83B6-CA22597B9D16}"/>
              </a:ext>
            </a:extLst>
          </p:cNvPr>
          <p:cNvSpPr>
            <a:spLocks noGrp="1"/>
          </p:cNvSpPr>
          <p:nvPr>
            <p:ph type="dt" sz="half" idx="10"/>
          </p:nvPr>
        </p:nvSpPr>
        <p:spPr>
          <a:xfrm>
            <a:off x="838200" y="6356350"/>
            <a:ext cx="2743200" cy="365125"/>
          </a:xfrm>
          <a:prstGeom prst="rect">
            <a:avLst/>
          </a:prstGeom>
        </p:spPr>
        <p:txBody>
          <a:bodyPr/>
          <a:lstStyle/>
          <a:p>
            <a:fld id="{324639D3-CF7E-4C0E-A343-F9C475F8567B}" type="datetimeFigureOut">
              <a:rPr lang="en-GB" smtClean="0"/>
              <a:t>22/07/2018</a:t>
            </a:fld>
            <a:endParaRPr lang="en-GB"/>
          </a:p>
        </p:txBody>
      </p:sp>
      <p:sp>
        <p:nvSpPr>
          <p:cNvPr id="3" name="Footer Placeholder 2">
            <a:extLst>
              <a:ext uri="{FF2B5EF4-FFF2-40B4-BE49-F238E27FC236}">
                <a16:creationId xmlns:a16="http://schemas.microsoft.com/office/drawing/2014/main" id="{ADBC1DA4-9D93-4D4B-9A98-B12776C9F6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8DE8CD-487A-433B-9D19-0B61FBD02CDE}"/>
              </a:ext>
            </a:extLst>
          </p:cNvPr>
          <p:cNvSpPr>
            <a:spLocks noGrp="1"/>
          </p:cNvSpPr>
          <p:nvPr>
            <p:ph type="sldNum" sz="quarter" idx="12"/>
          </p:nvPr>
        </p:nvSpPr>
        <p:spPr/>
        <p:txBody>
          <a:bodyPr/>
          <a:lstStyle/>
          <a:p>
            <a:fld id="{F7F4B8BB-D82E-4519-A583-D4A386F19DCB}" type="slidenum">
              <a:rPr lang="en-GB" smtClean="0"/>
              <a:t>‹#›</a:t>
            </a:fld>
            <a:endParaRPr lang="en-GB"/>
          </a:p>
        </p:txBody>
      </p:sp>
    </p:spTree>
    <p:extLst>
      <p:ext uri="{BB962C8B-B14F-4D97-AF65-F5344CB8AC3E}">
        <p14:creationId xmlns:p14="http://schemas.microsoft.com/office/powerpoint/2010/main" val="156894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37BE2-D51E-47A8-90F3-DF9A52C5B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E3C4AB5-B32B-4AAF-8E6B-F75A0048F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B5A624-4072-4BAF-822B-F49E12AD0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53B55D-C973-4DE9-9464-854028B3C470}"/>
              </a:ext>
            </a:extLst>
          </p:cNvPr>
          <p:cNvSpPr>
            <a:spLocks noGrp="1"/>
          </p:cNvSpPr>
          <p:nvPr>
            <p:ph type="dt" sz="half" idx="10"/>
          </p:nvPr>
        </p:nvSpPr>
        <p:spPr>
          <a:xfrm>
            <a:off x="838200" y="6356350"/>
            <a:ext cx="2743200" cy="365125"/>
          </a:xfrm>
          <a:prstGeom prst="rect">
            <a:avLst/>
          </a:prstGeom>
        </p:spPr>
        <p:txBody>
          <a:bodyPr/>
          <a:lstStyle/>
          <a:p>
            <a:fld id="{324639D3-CF7E-4C0E-A343-F9C475F8567B}" type="datetimeFigureOut">
              <a:rPr lang="en-GB" smtClean="0"/>
              <a:t>22/07/2018</a:t>
            </a:fld>
            <a:endParaRPr lang="en-GB"/>
          </a:p>
        </p:txBody>
      </p:sp>
      <p:sp>
        <p:nvSpPr>
          <p:cNvPr id="6" name="Footer Placeholder 5">
            <a:extLst>
              <a:ext uri="{FF2B5EF4-FFF2-40B4-BE49-F238E27FC236}">
                <a16:creationId xmlns:a16="http://schemas.microsoft.com/office/drawing/2014/main" id="{DA66D547-4AAE-49E1-8A71-30C221C5ED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987298-242C-4CA6-8FE9-2CFA086ED19D}"/>
              </a:ext>
            </a:extLst>
          </p:cNvPr>
          <p:cNvSpPr>
            <a:spLocks noGrp="1"/>
          </p:cNvSpPr>
          <p:nvPr>
            <p:ph type="sldNum" sz="quarter" idx="12"/>
          </p:nvPr>
        </p:nvSpPr>
        <p:spPr/>
        <p:txBody>
          <a:bodyPr/>
          <a:lstStyle/>
          <a:p>
            <a:fld id="{F7F4B8BB-D82E-4519-A583-D4A386F19DCB}" type="slidenum">
              <a:rPr lang="en-GB" smtClean="0"/>
              <a:t>‹#›</a:t>
            </a:fld>
            <a:endParaRPr lang="en-GB"/>
          </a:p>
        </p:txBody>
      </p:sp>
    </p:spTree>
    <p:extLst>
      <p:ext uri="{BB962C8B-B14F-4D97-AF65-F5344CB8AC3E}">
        <p14:creationId xmlns:p14="http://schemas.microsoft.com/office/powerpoint/2010/main" val="203313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6B62-FBBA-46A1-8486-853EBBB9B9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E24219-EA9D-4CFB-8351-41F3BEAD0C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8896D40-3F0A-4A91-AED5-075B7FAB6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618892-894E-4521-AD92-0DD43DB4A3AB}"/>
              </a:ext>
            </a:extLst>
          </p:cNvPr>
          <p:cNvSpPr>
            <a:spLocks noGrp="1"/>
          </p:cNvSpPr>
          <p:nvPr>
            <p:ph type="dt" sz="half" idx="10"/>
          </p:nvPr>
        </p:nvSpPr>
        <p:spPr>
          <a:xfrm>
            <a:off x="838200" y="6356350"/>
            <a:ext cx="2743200" cy="365125"/>
          </a:xfrm>
          <a:prstGeom prst="rect">
            <a:avLst/>
          </a:prstGeom>
        </p:spPr>
        <p:txBody>
          <a:bodyPr/>
          <a:lstStyle/>
          <a:p>
            <a:fld id="{324639D3-CF7E-4C0E-A343-F9C475F8567B}" type="datetimeFigureOut">
              <a:rPr lang="en-GB" smtClean="0"/>
              <a:t>22/07/2018</a:t>
            </a:fld>
            <a:endParaRPr lang="en-GB"/>
          </a:p>
        </p:txBody>
      </p:sp>
      <p:sp>
        <p:nvSpPr>
          <p:cNvPr id="6" name="Footer Placeholder 5">
            <a:extLst>
              <a:ext uri="{FF2B5EF4-FFF2-40B4-BE49-F238E27FC236}">
                <a16:creationId xmlns:a16="http://schemas.microsoft.com/office/drawing/2014/main" id="{EEF7EC15-2936-4214-936B-E078F460ED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F6054D-4C52-4AFB-9DE0-3ADFACE738E9}"/>
              </a:ext>
            </a:extLst>
          </p:cNvPr>
          <p:cNvSpPr>
            <a:spLocks noGrp="1"/>
          </p:cNvSpPr>
          <p:nvPr>
            <p:ph type="sldNum" sz="quarter" idx="12"/>
          </p:nvPr>
        </p:nvSpPr>
        <p:spPr/>
        <p:txBody>
          <a:bodyPr/>
          <a:lstStyle/>
          <a:p>
            <a:fld id="{F7F4B8BB-D82E-4519-A583-D4A386F19DCB}" type="slidenum">
              <a:rPr lang="en-GB" smtClean="0"/>
              <a:t>‹#›</a:t>
            </a:fld>
            <a:endParaRPr lang="en-GB"/>
          </a:p>
        </p:txBody>
      </p:sp>
    </p:spTree>
    <p:extLst>
      <p:ext uri="{BB962C8B-B14F-4D97-AF65-F5344CB8AC3E}">
        <p14:creationId xmlns:p14="http://schemas.microsoft.com/office/powerpoint/2010/main" val="254655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1D857-26B6-4095-A3C4-BBA7CF659E27}"/>
              </a:ext>
            </a:extLst>
          </p:cNvPr>
          <p:cNvSpPr>
            <a:spLocks noGrp="1"/>
          </p:cNvSpPr>
          <p:nvPr>
            <p:ph type="title"/>
          </p:nvPr>
        </p:nvSpPr>
        <p:spPr>
          <a:xfrm>
            <a:off x="0" y="0"/>
            <a:ext cx="12192000" cy="827315"/>
          </a:xfrm>
          <a:prstGeom prst="rect">
            <a:avLst/>
          </a:prstGeom>
          <a:solidFill>
            <a:srgbClr val="22373A"/>
          </a:solidFill>
          <a:effectLst>
            <a:outerShdw blurRad="50800" dist="38100" dir="5400000" algn="t" rotWithShape="0">
              <a:prstClr val="black">
                <a:alpha val="40000"/>
              </a:prstClr>
            </a:outerShdw>
          </a:effectLst>
        </p:spPr>
        <p:txBody>
          <a:bodyPr vert="horz" lIns="21600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DD0DB1F-FC55-430B-8F37-6A93DD5A4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CC9E27E-5C11-488C-A455-18B5C8502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23373B"/>
                </a:solidFill>
                <a:latin typeface="Fira Sans Light" panose="020B0403050000020004" pitchFamily="34" charset="0"/>
                <a:ea typeface="Source Sans Pro" panose="020B05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3D1A7192-F252-420F-9D99-E4350E3EF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23373B"/>
                </a:solidFill>
                <a:latin typeface="Fira Sans Light" panose="020B0403050000020004" pitchFamily="34" charset="0"/>
              </a:defRPr>
            </a:lvl1pPr>
          </a:lstStyle>
          <a:p>
            <a:fld id="{F7F4B8BB-D82E-4519-A583-D4A386F19DCB}" type="slidenum">
              <a:rPr lang="en-GB" smtClean="0"/>
              <a:pPr/>
              <a:t>‹#›</a:t>
            </a:fld>
            <a:endParaRPr lang="en-GB" dirty="0"/>
          </a:p>
        </p:txBody>
      </p:sp>
      <p:pic>
        <p:nvPicPr>
          <p:cNvPr id="9" name="Picture 2" descr="https://www.rug.nl/about-us/how-to-find-us/huisstijl/logobank/logobestandenfaculteiten/eng-logo/horizontal/rood/png/rugr_fse_logoen_rood_rgb.png">
            <a:extLst>
              <a:ext uri="{FF2B5EF4-FFF2-40B4-BE49-F238E27FC236}">
                <a16:creationId xmlns:a16="http://schemas.microsoft.com/office/drawing/2014/main" id="{1834D4C0-56B2-41A7-8080-4664887F2FB1}"/>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r="44960"/>
          <a:stretch/>
        </p:blipFill>
        <p:spPr bwMode="auto">
          <a:xfrm>
            <a:off x="314525" y="6356350"/>
            <a:ext cx="133139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65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cap="small" baseline="0">
          <a:solidFill>
            <a:srgbClr val="FFFFFF"/>
          </a:solidFill>
          <a:latin typeface="Fira Sans" panose="020B05030500000200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ira Sans Light" panose="020B04030500000200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ira Sans Light" panose="020B04030500000200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ira Sans Light" panose="020B04030500000200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Light" panose="020B04030500000200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Light" panose="020B04030500000200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6A3E-17CC-49D2-A322-2EEB35130206}"/>
              </a:ext>
            </a:extLst>
          </p:cNvPr>
          <p:cNvSpPr>
            <a:spLocks noGrp="1"/>
          </p:cNvSpPr>
          <p:nvPr>
            <p:ph type="ctrTitle"/>
          </p:nvPr>
        </p:nvSpPr>
        <p:spPr>
          <a:xfrm>
            <a:off x="1524000" y="417513"/>
            <a:ext cx="9143999" cy="2387600"/>
          </a:xfrm>
        </p:spPr>
        <p:txBody>
          <a:bodyPr lIns="90000" anchor="b" anchorCtr="0">
            <a:noAutofit/>
          </a:bodyPr>
          <a:lstStyle/>
          <a:p>
            <a:pPr algn="l"/>
            <a:r>
              <a:rPr lang="en-GB" sz="4000" cap="none" dirty="0">
                <a:latin typeface="Fira Sans" panose="020B0503050000020004" pitchFamily="34" charset="0"/>
                <a:ea typeface="Source Sans Pro" panose="020B0503030403020204" pitchFamily="34" charset="0"/>
              </a:rPr>
              <a:t>Modelling the Effect of Depression on Working Memory</a:t>
            </a:r>
          </a:p>
        </p:txBody>
      </p:sp>
      <p:sp>
        <p:nvSpPr>
          <p:cNvPr id="3" name="Subtitle 2">
            <a:extLst>
              <a:ext uri="{FF2B5EF4-FFF2-40B4-BE49-F238E27FC236}">
                <a16:creationId xmlns:a16="http://schemas.microsoft.com/office/drawing/2014/main" id="{C05FFD93-0190-4859-95D7-D28D84733330}"/>
              </a:ext>
            </a:extLst>
          </p:cNvPr>
          <p:cNvSpPr>
            <a:spLocks noGrp="1"/>
          </p:cNvSpPr>
          <p:nvPr>
            <p:ph type="subTitle" idx="1"/>
          </p:nvPr>
        </p:nvSpPr>
        <p:spPr>
          <a:xfrm>
            <a:off x="1524000" y="3057524"/>
            <a:ext cx="9144000" cy="3228975"/>
          </a:xfrm>
        </p:spPr>
        <p:txBody>
          <a:bodyPr>
            <a:noAutofit/>
          </a:bodyPr>
          <a:lstStyle/>
          <a:p>
            <a:pPr algn="l"/>
            <a:r>
              <a:rPr lang="en-GB" sz="2800" dirty="0">
                <a:solidFill>
                  <a:srgbClr val="23373B"/>
                </a:solidFill>
                <a:latin typeface="Fira Sans" panose="020B0503050000020004" pitchFamily="34" charset="0"/>
              </a:rPr>
              <a:t>Maarten van der Velde, Marieke van </a:t>
            </a:r>
            <a:r>
              <a:rPr lang="en-GB" sz="2800" dirty="0" err="1">
                <a:solidFill>
                  <a:srgbClr val="23373B"/>
                </a:solidFill>
                <a:latin typeface="Fira Sans" panose="020B0503050000020004" pitchFamily="34" charset="0"/>
              </a:rPr>
              <a:t>Vugt</a:t>
            </a:r>
            <a:r>
              <a:rPr lang="en-GB" sz="2800" dirty="0">
                <a:solidFill>
                  <a:srgbClr val="23373B"/>
                </a:solidFill>
                <a:latin typeface="Fira Sans" panose="020B0503050000020004" pitchFamily="34" charset="0"/>
              </a:rPr>
              <a:t>, Niels </a:t>
            </a:r>
            <a:r>
              <a:rPr lang="en-GB" sz="2800" dirty="0" err="1">
                <a:solidFill>
                  <a:srgbClr val="23373B"/>
                </a:solidFill>
                <a:latin typeface="Fira Sans" panose="020B0503050000020004" pitchFamily="34" charset="0"/>
              </a:rPr>
              <a:t>Taatgen</a:t>
            </a:r>
            <a:endParaRPr lang="en-GB" sz="2800" dirty="0">
              <a:solidFill>
                <a:srgbClr val="23373B"/>
              </a:solidFill>
              <a:latin typeface="Fira Sans" panose="020B0503050000020004" pitchFamily="34" charset="0"/>
            </a:endParaRPr>
          </a:p>
          <a:p>
            <a:pPr algn="l"/>
            <a:endParaRPr lang="en-GB" sz="2000" dirty="0">
              <a:solidFill>
                <a:srgbClr val="23373B"/>
              </a:solidFill>
              <a:latin typeface="Fira Sans" panose="020B0503050000020004" pitchFamily="34" charset="0"/>
            </a:endParaRPr>
          </a:p>
          <a:p>
            <a:pPr algn="l"/>
            <a:r>
              <a:rPr lang="en-GB" sz="2800" dirty="0">
                <a:solidFill>
                  <a:srgbClr val="23373B"/>
                </a:solidFill>
                <a:latin typeface="Fira Sans Light" panose="020B0403050000020004" pitchFamily="34" charset="0"/>
              </a:rPr>
              <a:t>University of Groningen</a:t>
            </a:r>
            <a:br>
              <a:rPr lang="en-GB" sz="2800" dirty="0">
                <a:solidFill>
                  <a:srgbClr val="23373B"/>
                </a:solidFill>
                <a:latin typeface="Fira Sans Light" panose="020B0403050000020004" pitchFamily="34" charset="0"/>
              </a:rPr>
            </a:br>
            <a:endParaRPr lang="en-GB" sz="1800" dirty="0">
              <a:solidFill>
                <a:srgbClr val="23373B"/>
              </a:solidFill>
              <a:latin typeface="Fira Sans Light" panose="020B0403050000020004" pitchFamily="34" charset="0"/>
            </a:endParaRPr>
          </a:p>
          <a:p>
            <a:pPr algn="l"/>
            <a:endParaRPr lang="en-GB" sz="1800" dirty="0">
              <a:solidFill>
                <a:srgbClr val="23373B"/>
              </a:solidFill>
              <a:latin typeface="Fira Sans Light" panose="020B0403050000020004" pitchFamily="34" charset="0"/>
            </a:endParaRPr>
          </a:p>
          <a:p>
            <a:pPr algn="l"/>
            <a:r>
              <a:rPr lang="en-GB" dirty="0"/>
              <a:t>m.a.van.der.velde@rug.nl</a:t>
            </a:r>
          </a:p>
          <a:p>
            <a:pPr algn="l"/>
            <a:r>
              <a:rPr lang="en-GB" dirty="0"/>
              <a:t>@</a:t>
            </a:r>
            <a:r>
              <a:rPr lang="en-GB" dirty="0" err="1"/>
              <a:t>mavdvelde</a:t>
            </a:r>
            <a:endParaRPr lang="en-GB" dirty="0">
              <a:solidFill>
                <a:srgbClr val="23373B"/>
              </a:solidFill>
              <a:latin typeface="Fira Sans Light" panose="020B0403050000020004" pitchFamily="34" charset="0"/>
            </a:endParaRPr>
          </a:p>
          <a:p>
            <a:pPr algn="l"/>
            <a:endParaRPr lang="en-GB" sz="2800" dirty="0">
              <a:solidFill>
                <a:srgbClr val="23373B"/>
              </a:solidFill>
              <a:latin typeface="Fira Sans Light" panose="020B0403050000020004" pitchFamily="34" charset="0"/>
            </a:endParaRPr>
          </a:p>
        </p:txBody>
      </p:sp>
      <p:cxnSp>
        <p:nvCxnSpPr>
          <p:cNvPr id="6" name="Straight Connector 5">
            <a:extLst>
              <a:ext uri="{FF2B5EF4-FFF2-40B4-BE49-F238E27FC236}">
                <a16:creationId xmlns:a16="http://schemas.microsoft.com/office/drawing/2014/main" id="{10B99F85-397C-4723-8374-D5CE97D7B311}"/>
              </a:ext>
            </a:extLst>
          </p:cNvPr>
          <p:cNvCxnSpPr>
            <a:cxnSpLocks/>
          </p:cNvCxnSpPr>
          <p:nvPr/>
        </p:nvCxnSpPr>
        <p:spPr>
          <a:xfrm>
            <a:off x="1524000" y="2897187"/>
            <a:ext cx="9144000" cy="0"/>
          </a:xfrm>
          <a:prstGeom prst="line">
            <a:avLst/>
          </a:prstGeom>
          <a:ln w="12700">
            <a:solidFill>
              <a:srgbClr val="EB81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138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4B8C-1398-4B55-B415-5802A7B82620}"/>
              </a:ext>
            </a:extLst>
          </p:cNvPr>
          <p:cNvSpPr>
            <a:spLocks noGrp="1"/>
          </p:cNvSpPr>
          <p:nvPr>
            <p:ph type="title"/>
          </p:nvPr>
        </p:nvSpPr>
        <p:spPr>
          <a:xfrm>
            <a:off x="0" y="0"/>
            <a:ext cx="12192000" cy="827315"/>
          </a:xfrm>
        </p:spPr>
        <p:txBody>
          <a:bodyPr/>
          <a:lstStyle/>
          <a:p>
            <a:r>
              <a:rPr lang="en-GB" dirty="0"/>
              <a:t>Emotional 2-back</a:t>
            </a:r>
          </a:p>
        </p:txBody>
      </p:sp>
      <p:grpSp>
        <p:nvGrpSpPr>
          <p:cNvPr id="4" name="Group 3">
            <a:extLst>
              <a:ext uri="{FF2B5EF4-FFF2-40B4-BE49-F238E27FC236}">
                <a16:creationId xmlns:a16="http://schemas.microsoft.com/office/drawing/2014/main" id="{27B5311F-CA9A-4C6D-AE5E-629936D53029}"/>
              </a:ext>
            </a:extLst>
          </p:cNvPr>
          <p:cNvGrpSpPr/>
          <p:nvPr/>
        </p:nvGrpSpPr>
        <p:grpSpPr>
          <a:xfrm>
            <a:off x="838200" y="1915783"/>
            <a:ext cx="10539282" cy="3890332"/>
            <a:chOff x="826359" y="1483834"/>
            <a:chExt cx="10539282" cy="3890332"/>
          </a:xfrm>
        </p:grpSpPr>
        <p:pic>
          <p:nvPicPr>
            <p:cNvPr id="5" name="Picture 4">
              <a:extLst>
                <a:ext uri="{FF2B5EF4-FFF2-40B4-BE49-F238E27FC236}">
                  <a16:creationId xmlns:a16="http://schemas.microsoft.com/office/drawing/2014/main" id="{27C88D49-3C61-42B8-8334-962161BA5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0474" y="3428999"/>
              <a:ext cx="1945167" cy="1945167"/>
            </a:xfrm>
            <a:prstGeom prst="rect">
              <a:avLst/>
            </a:prstGeom>
            <a:solidFill>
              <a:schemeClr val="accent5">
                <a:lumMod val="20000"/>
                <a:lumOff val="80000"/>
              </a:schemeClr>
            </a:solidFill>
            <a:ln w="19050">
              <a:solidFill>
                <a:schemeClr val="tx1"/>
              </a:solidFill>
            </a:ln>
          </p:spPr>
        </p:pic>
        <p:pic>
          <p:nvPicPr>
            <p:cNvPr id="6" name="Picture 5">
              <a:extLst>
                <a:ext uri="{FF2B5EF4-FFF2-40B4-BE49-F238E27FC236}">
                  <a16:creationId xmlns:a16="http://schemas.microsoft.com/office/drawing/2014/main" id="{5C88E0A0-E9EB-4B3C-AF64-7D93A23BA7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1945" y="2931202"/>
              <a:ext cx="1945167" cy="1945167"/>
            </a:xfrm>
            <a:prstGeom prst="rect">
              <a:avLst/>
            </a:prstGeom>
            <a:solidFill>
              <a:schemeClr val="accent5">
                <a:lumMod val="20000"/>
                <a:lumOff val="80000"/>
              </a:schemeClr>
            </a:solidFill>
            <a:ln w="19050">
              <a:solidFill>
                <a:schemeClr val="tx1"/>
              </a:solidFill>
            </a:ln>
          </p:spPr>
        </p:pic>
        <p:pic>
          <p:nvPicPr>
            <p:cNvPr id="7" name="Picture 6">
              <a:extLst>
                <a:ext uri="{FF2B5EF4-FFF2-40B4-BE49-F238E27FC236}">
                  <a16:creationId xmlns:a16="http://schemas.microsoft.com/office/drawing/2014/main" id="{7537F8BD-75C5-4D14-B176-08D0AD64C8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3417" y="2456417"/>
              <a:ext cx="1945166" cy="1945166"/>
            </a:xfrm>
            <a:prstGeom prst="rect">
              <a:avLst/>
            </a:prstGeom>
            <a:solidFill>
              <a:schemeClr val="accent5">
                <a:lumMod val="20000"/>
                <a:lumOff val="80000"/>
              </a:schemeClr>
            </a:solidFill>
            <a:ln w="19050">
              <a:solidFill>
                <a:schemeClr val="tx1"/>
              </a:solidFill>
            </a:ln>
          </p:spPr>
        </p:pic>
        <p:pic>
          <p:nvPicPr>
            <p:cNvPr id="8" name="Picture 7">
              <a:extLst>
                <a:ext uri="{FF2B5EF4-FFF2-40B4-BE49-F238E27FC236}">
                  <a16:creationId xmlns:a16="http://schemas.microsoft.com/office/drawing/2014/main" id="{CED369ED-FDFE-4D8A-BD66-E53076BBFE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4889" y="1958619"/>
              <a:ext cx="1945166" cy="1945166"/>
            </a:xfrm>
            <a:prstGeom prst="rect">
              <a:avLst/>
            </a:prstGeom>
            <a:solidFill>
              <a:schemeClr val="accent5">
                <a:lumMod val="20000"/>
                <a:lumOff val="80000"/>
              </a:schemeClr>
            </a:solidFill>
            <a:ln w="19050">
              <a:solidFill>
                <a:schemeClr val="tx1"/>
              </a:solidFill>
            </a:ln>
          </p:spPr>
        </p:pic>
        <p:pic>
          <p:nvPicPr>
            <p:cNvPr id="9" name="Picture 8">
              <a:extLst>
                <a:ext uri="{FF2B5EF4-FFF2-40B4-BE49-F238E27FC236}">
                  <a16:creationId xmlns:a16="http://schemas.microsoft.com/office/drawing/2014/main" id="{B3D85022-0D65-487A-8D55-045A30154E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359" y="1483834"/>
              <a:ext cx="1945166" cy="1945166"/>
            </a:xfrm>
            <a:prstGeom prst="rect">
              <a:avLst/>
            </a:prstGeom>
            <a:solidFill>
              <a:schemeClr val="accent5">
                <a:lumMod val="20000"/>
                <a:lumOff val="80000"/>
              </a:schemeClr>
            </a:solidFill>
            <a:ln w="19050">
              <a:solidFill>
                <a:schemeClr val="tx1"/>
              </a:solidFill>
            </a:ln>
          </p:spPr>
        </p:pic>
      </p:grpSp>
      <p:sp>
        <p:nvSpPr>
          <p:cNvPr id="10" name="TextBox 9">
            <a:extLst>
              <a:ext uri="{FF2B5EF4-FFF2-40B4-BE49-F238E27FC236}">
                <a16:creationId xmlns:a16="http://schemas.microsoft.com/office/drawing/2014/main" id="{908FD5D1-6805-4913-99EE-97C5F1E955BB}"/>
              </a:ext>
            </a:extLst>
          </p:cNvPr>
          <p:cNvSpPr txBox="1"/>
          <p:nvPr/>
        </p:nvSpPr>
        <p:spPr>
          <a:xfrm>
            <a:off x="1644711" y="3935624"/>
            <a:ext cx="332143" cy="400110"/>
          </a:xfrm>
          <a:prstGeom prst="rect">
            <a:avLst/>
          </a:prstGeom>
          <a:noFill/>
          <a:ln>
            <a:noFill/>
          </a:ln>
        </p:spPr>
        <p:txBody>
          <a:bodyPr wrap="none" rtlCol="0">
            <a:spAutoFit/>
          </a:bodyPr>
          <a:lstStyle/>
          <a:p>
            <a:pPr algn="ctr"/>
            <a:r>
              <a:rPr lang="en-GB" sz="2000" i="1" dirty="0">
                <a:latin typeface="Fira Sans" panose="020B0503050000020004" pitchFamily="34" charset="0"/>
                <a:ea typeface="Open Sans" panose="020B0606030504020204" pitchFamily="34" charset="0"/>
                <a:cs typeface="Open Sans" panose="020B0606030504020204" pitchFamily="34" charset="0"/>
              </a:rPr>
              <a:t>n</a:t>
            </a:r>
            <a:endParaRPr lang="en-GB" sz="2400" b="1" i="1" dirty="0">
              <a:latin typeface="Fira Sans" panose="020B05030500000200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331ED07B-A1C8-4EDD-9506-28E39894A522}"/>
              </a:ext>
            </a:extLst>
          </p:cNvPr>
          <p:cNvSpPr txBox="1"/>
          <p:nvPr/>
        </p:nvSpPr>
        <p:spPr>
          <a:xfrm>
            <a:off x="3608898" y="4433421"/>
            <a:ext cx="700833" cy="400110"/>
          </a:xfrm>
          <a:prstGeom prst="rect">
            <a:avLst/>
          </a:prstGeom>
          <a:noFill/>
          <a:ln>
            <a:noFill/>
          </a:ln>
        </p:spPr>
        <p:txBody>
          <a:bodyPr wrap="none" rtlCol="0">
            <a:spAutoFit/>
          </a:bodyPr>
          <a:lstStyle/>
          <a:p>
            <a:pPr algn="ctr"/>
            <a:r>
              <a:rPr lang="en-GB" sz="2000" i="1" dirty="0">
                <a:latin typeface="Fira Sans" panose="020B0503050000020004" pitchFamily="34" charset="0"/>
                <a:ea typeface="Open Sans" panose="020B0606030504020204" pitchFamily="34" charset="0"/>
                <a:cs typeface="Open Sans" panose="020B0606030504020204" pitchFamily="34" charset="0"/>
              </a:rPr>
              <a:t>n + 1</a:t>
            </a:r>
            <a:endParaRPr lang="en-GB" sz="2400" b="1" i="1" dirty="0">
              <a:latin typeface="Fira Sans" panose="020B05030500000200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23EEB2C4-733C-4E43-8E90-9101E955A76E}"/>
              </a:ext>
            </a:extLst>
          </p:cNvPr>
          <p:cNvSpPr txBox="1"/>
          <p:nvPr/>
        </p:nvSpPr>
        <p:spPr>
          <a:xfrm>
            <a:off x="5691703" y="4908208"/>
            <a:ext cx="832279" cy="707886"/>
          </a:xfrm>
          <a:prstGeom prst="rect">
            <a:avLst/>
          </a:prstGeom>
          <a:noFill/>
          <a:ln>
            <a:noFill/>
          </a:ln>
        </p:spPr>
        <p:txBody>
          <a:bodyPr wrap="none" rtlCol="0">
            <a:spAutoFit/>
          </a:bodyPr>
          <a:lstStyle/>
          <a:p>
            <a:pPr algn="ctr"/>
            <a:r>
              <a:rPr lang="en-GB" sz="2000" i="1" dirty="0">
                <a:latin typeface="Fira Sans" panose="020B0503050000020004" pitchFamily="34" charset="0"/>
                <a:ea typeface="Open Sans" panose="020B0606030504020204" pitchFamily="34" charset="0"/>
                <a:cs typeface="Open Sans" panose="020B0606030504020204" pitchFamily="34" charset="0"/>
              </a:rPr>
              <a:t>n + 2</a:t>
            </a:r>
            <a:br>
              <a:rPr lang="en-GB" sz="2000" i="1" dirty="0">
                <a:latin typeface="Fira Sans" panose="020B0503050000020004" pitchFamily="34" charset="0"/>
                <a:ea typeface="Open Sans" panose="020B0606030504020204" pitchFamily="34" charset="0"/>
                <a:cs typeface="Open Sans" panose="020B0606030504020204" pitchFamily="34" charset="0"/>
              </a:rPr>
            </a:br>
            <a:r>
              <a:rPr lang="en-GB" sz="2000" dirty="0">
                <a:latin typeface="Fira Sans" panose="020B0503050000020004" pitchFamily="34" charset="0"/>
                <a:ea typeface="Open Sans" panose="020B0606030504020204" pitchFamily="34" charset="0"/>
                <a:cs typeface="Open Sans" panose="020B0606030504020204" pitchFamily="34" charset="0"/>
              </a:rPr>
              <a:t>same</a:t>
            </a:r>
            <a:endParaRPr lang="en-GB" sz="2400" b="1" i="1" dirty="0">
              <a:latin typeface="Fira Sans" panose="020B05030500000200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3C9760E7-5C86-49C0-99B6-188A48D7BA9D}"/>
              </a:ext>
            </a:extLst>
          </p:cNvPr>
          <p:cNvSpPr txBox="1"/>
          <p:nvPr/>
        </p:nvSpPr>
        <p:spPr>
          <a:xfrm>
            <a:off x="7649632" y="5373347"/>
            <a:ext cx="1213474" cy="707886"/>
          </a:xfrm>
          <a:prstGeom prst="rect">
            <a:avLst/>
          </a:prstGeom>
          <a:noFill/>
          <a:ln>
            <a:noFill/>
          </a:ln>
        </p:spPr>
        <p:txBody>
          <a:bodyPr wrap="square" rtlCol="0">
            <a:spAutoFit/>
          </a:bodyPr>
          <a:lstStyle/>
          <a:p>
            <a:pPr algn="ctr"/>
            <a:r>
              <a:rPr lang="en-GB" sz="2000" i="1" dirty="0">
                <a:latin typeface="Fira Sans" panose="020B0503050000020004" pitchFamily="34" charset="0"/>
                <a:ea typeface="Open Sans" panose="020B0606030504020204" pitchFamily="34" charset="0"/>
                <a:cs typeface="Open Sans" panose="020B0606030504020204" pitchFamily="34" charset="0"/>
              </a:rPr>
              <a:t>n + 3</a:t>
            </a:r>
            <a:br>
              <a:rPr lang="en-GB" sz="2000" i="1" dirty="0">
                <a:latin typeface="Fira Sans" panose="020B0503050000020004" pitchFamily="34" charset="0"/>
                <a:ea typeface="Open Sans" panose="020B0606030504020204" pitchFamily="34" charset="0"/>
                <a:cs typeface="Open Sans" panose="020B0606030504020204" pitchFamily="34" charset="0"/>
              </a:rPr>
            </a:br>
            <a:r>
              <a:rPr lang="en-GB" sz="2000" dirty="0">
                <a:latin typeface="Fira Sans" panose="020B0503050000020004" pitchFamily="34" charset="0"/>
                <a:ea typeface="Open Sans" panose="020B0606030504020204" pitchFamily="34" charset="0"/>
                <a:cs typeface="Open Sans" panose="020B0606030504020204" pitchFamily="34" charset="0"/>
              </a:rPr>
              <a:t>different</a:t>
            </a:r>
            <a:endParaRPr lang="en-GB" sz="2400" b="1" i="1" dirty="0">
              <a:latin typeface="Fira Sans" panose="020B05030500000200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EC294220-1926-4DFD-8FF8-622306EEAA62}"/>
              </a:ext>
            </a:extLst>
          </p:cNvPr>
          <p:cNvSpPr txBox="1"/>
          <p:nvPr/>
        </p:nvSpPr>
        <p:spPr>
          <a:xfrm>
            <a:off x="9798163" y="5903515"/>
            <a:ext cx="1213474" cy="707886"/>
          </a:xfrm>
          <a:prstGeom prst="rect">
            <a:avLst/>
          </a:prstGeom>
          <a:noFill/>
          <a:ln>
            <a:noFill/>
          </a:ln>
        </p:spPr>
        <p:txBody>
          <a:bodyPr wrap="none" rtlCol="0">
            <a:spAutoFit/>
          </a:bodyPr>
          <a:lstStyle/>
          <a:p>
            <a:pPr algn="ctr"/>
            <a:r>
              <a:rPr lang="en-GB" sz="2000" i="1" dirty="0">
                <a:latin typeface="Fira Sans" panose="020B0503050000020004" pitchFamily="34" charset="0"/>
                <a:ea typeface="Open Sans" panose="020B0606030504020204" pitchFamily="34" charset="0"/>
                <a:cs typeface="Open Sans" panose="020B0606030504020204" pitchFamily="34" charset="0"/>
              </a:rPr>
              <a:t>n + 4</a:t>
            </a:r>
            <a:br>
              <a:rPr lang="en-GB" sz="2000" i="1" dirty="0">
                <a:latin typeface="Fira Sans" panose="020B0503050000020004" pitchFamily="34" charset="0"/>
                <a:ea typeface="Open Sans" panose="020B0606030504020204" pitchFamily="34" charset="0"/>
                <a:cs typeface="Open Sans" panose="020B0606030504020204" pitchFamily="34" charset="0"/>
              </a:rPr>
            </a:br>
            <a:r>
              <a:rPr lang="en-GB" sz="2000" dirty="0">
                <a:latin typeface="Fira Sans" panose="020B0503050000020004" pitchFamily="34" charset="0"/>
                <a:ea typeface="Open Sans" panose="020B0606030504020204" pitchFamily="34" charset="0"/>
                <a:cs typeface="Open Sans" panose="020B0606030504020204" pitchFamily="34" charset="0"/>
              </a:rPr>
              <a:t>different</a:t>
            </a:r>
            <a:endParaRPr lang="en-GB" sz="2400" b="1" i="1" dirty="0">
              <a:latin typeface="Fira Sans" panose="020B05030500000200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9CC2EE5B-A1C5-4669-B6AB-FACA0AC547B2}"/>
              </a:ext>
            </a:extLst>
          </p:cNvPr>
          <p:cNvSpPr/>
          <p:nvPr/>
        </p:nvSpPr>
        <p:spPr>
          <a:xfrm>
            <a:off x="9432315" y="228991"/>
            <a:ext cx="2476960" cy="369332"/>
          </a:xfrm>
          <a:prstGeom prst="rect">
            <a:avLst/>
          </a:prstGeom>
        </p:spPr>
        <p:txBody>
          <a:bodyPr wrap="none">
            <a:spAutoFit/>
          </a:bodyPr>
          <a:lstStyle/>
          <a:p>
            <a:r>
              <a:rPr lang="en-GB" dirty="0" err="1">
                <a:solidFill>
                  <a:schemeClr val="bg1"/>
                </a:solidFill>
                <a:latin typeface="Fira Sans Light" panose="020B0403050000020004" pitchFamily="34" charset="0"/>
              </a:rPr>
              <a:t>Levens</a:t>
            </a:r>
            <a:r>
              <a:rPr lang="en-GB" dirty="0">
                <a:solidFill>
                  <a:schemeClr val="bg1"/>
                </a:solidFill>
                <a:latin typeface="Fira Sans Light" panose="020B0403050000020004" pitchFamily="34" charset="0"/>
              </a:rPr>
              <a:t> &amp; </a:t>
            </a:r>
            <a:r>
              <a:rPr lang="en-GB" dirty="0" err="1">
                <a:solidFill>
                  <a:schemeClr val="bg1"/>
                </a:solidFill>
                <a:latin typeface="Fira Sans Light" panose="020B0403050000020004" pitchFamily="34" charset="0"/>
              </a:rPr>
              <a:t>Gotlib</a:t>
            </a:r>
            <a:r>
              <a:rPr lang="en-GB" dirty="0">
                <a:solidFill>
                  <a:schemeClr val="bg1"/>
                </a:solidFill>
                <a:latin typeface="Fira Sans Light" panose="020B0403050000020004" pitchFamily="34" charset="0"/>
              </a:rPr>
              <a:t> (2010)</a:t>
            </a:r>
          </a:p>
        </p:txBody>
      </p:sp>
      <p:cxnSp>
        <p:nvCxnSpPr>
          <p:cNvPr id="16" name="Straight Arrow Connector 15">
            <a:extLst>
              <a:ext uri="{FF2B5EF4-FFF2-40B4-BE49-F238E27FC236}">
                <a16:creationId xmlns:a16="http://schemas.microsoft.com/office/drawing/2014/main" id="{3284E4F8-AA1E-4691-89DD-3BA2A3E1031D}"/>
              </a:ext>
            </a:extLst>
          </p:cNvPr>
          <p:cNvCxnSpPr>
            <a:cxnSpLocks/>
          </p:cNvCxnSpPr>
          <p:nvPr/>
        </p:nvCxnSpPr>
        <p:spPr>
          <a:xfrm>
            <a:off x="1102366" y="4754707"/>
            <a:ext cx="8594116" cy="1945165"/>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1643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BF36B-EE5A-4EC3-94BB-B72A5E0EC8C9}"/>
              </a:ext>
            </a:extLst>
          </p:cNvPr>
          <p:cNvSpPr>
            <a:spLocks noGrp="1"/>
          </p:cNvSpPr>
          <p:nvPr>
            <p:ph type="title"/>
          </p:nvPr>
        </p:nvSpPr>
        <p:spPr/>
        <p:txBody>
          <a:bodyPr/>
          <a:lstStyle/>
          <a:p>
            <a:r>
              <a:rPr lang="en-GB" dirty="0"/>
              <a:t>2-back model:  task goal active</a:t>
            </a:r>
          </a:p>
        </p:txBody>
      </p:sp>
      <p:grpSp>
        <p:nvGrpSpPr>
          <p:cNvPr id="4" name="Group 3">
            <a:extLst>
              <a:ext uri="{FF2B5EF4-FFF2-40B4-BE49-F238E27FC236}">
                <a16:creationId xmlns:a16="http://schemas.microsoft.com/office/drawing/2014/main" id="{F4558ED1-1849-4EB0-9565-659453CC598A}"/>
              </a:ext>
            </a:extLst>
          </p:cNvPr>
          <p:cNvGrpSpPr/>
          <p:nvPr/>
        </p:nvGrpSpPr>
        <p:grpSpPr>
          <a:xfrm rot="477576">
            <a:off x="4619514" y="929992"/>
            <a:ext cx="2270607" cy="986439"/>
            <a:chOff x="1913974" y="874111"/>
            <a:chExt cx="2270607" cy="986439"/>
          </a:xfrm>
        </p:grpSpPr>
        <p:sp>
          <p:nvSpPr>
            <p:cNvPr id="5" name="Arc 4">
              <a:extLst>
                <a:ext uri="{FF2B5EF4-FFF2-40B4-BE49-F238E27FC236}">
                  <a16:creationId xmlns:a16="http://schemas.microsoft.com/office/drawing/2014/main" id="{AAE110E8-3E89-4617-B32A-053549E24041}"/>
                </a:ext>
              </a:extLst>
            </p:cNvPr>
            <p:cNvSpPr/>
            <p:nvPr/>
          </p:nvSpPr>
          <p:spPr>
            <a:xfrm>
              <a:off x="2463180" y="1333113"/>
              <a:ext cx="1400795" cy="527437"/>
            </a:xfrm>
            <a:prstGeom prst="arc">
              <a:avLst>
                <a:gd name="adj1" fmla="val 16951885"/>
                <a:gd name="adj2" fmla="val 20321991"/>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Arc 5">
              <a:extLst>
                <a:ext uri="{FF2B5EF4-FFF2-40B4-BE49-F238E27FC236}">
                  <a16:creationId xmlns:a16="http://schemas.microsoft.com/office/drawing/2014/main" id="{5FCB1FC1-EC3E-455E-A9E4-1B6E1F8B435B}"/>
                </a:ext>
              </a:extLst>
            </p:cNvPr>
            <p:cNvSpPr/>
            <p:nvPr/>
          </p:nvSpPr>
          <p:spPr>
            <a:xfrm rot="9089616" flipH="1">
              <a:off x="1913974" y="874111"/>
              <a:ext cx="2270607" cy="517138"/>
            </a:xfrm>
            <a:prstGeom prst="arc">
              <a:avLst>
                <a:gd name="adj1" fmla="val 16937694"/>
                <a:gd name="adj2" fmla="val 20321991"/>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Arc 6">
              <a:extLst>
                <a:ext uri="{FF2B5EF4-FFF2-40B4-BE49-F238E27FC236}">
                  <a16:creationId xmlns:a16="http://schemas.microsoft.com/office/drawing/2014/main" id="{4C361DF7-A422-49BA-BEA1-BE9D965636EB}"/>
                </a:ext>
              </a:extLst>
            </p:cNvPr>
            <p:cNvSpPr/>
            <p:nvPr/>
          </p:nvSpPr>
          <p:spPr>
            <a:xfrm rot="5400000" flipH="1">
              <a:off x="3378199" y="1135063"/>
              <a:ext cx="313531" cy="221455"/>
            </a:xfrm>
            <a:prstGeom prst="arc">
              <a:avLst>
                <a:gd name="adj1" fmla="val 12142255"/>
                <a:gd name="adj2" fmla="val 20321991"/>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Oval 7">
              <a:extLst>
                <a:ext uri="{FF2B5EF4-FFF2-40B4-BE49-F238E27FC236}">
                  <a16:creationId xmlns:a16="http://schemas.microsoft.com/office/drawing/2014/main" id="{D20F6D70-27B1-4F4D-B985-AF7A686C50DF}"/>
                </a:ext>
              </a:extLst>
            </p:cNvPr>
            <p:cNvSpPr/>
            <p:nvPr/>
          </p:nvSpPr>
          <p:spPr>
            <a:xfrm>
              <a:off x="3546026" y="1181709"/>
              <a:ext cx="111292" cy="143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sp>
        <p:nvSpPr>
          <p:cNvPr id="9" name="TextBox 8">
            <a:extLst>
              <a:ext uri="{FF2B5EF4-FFF2-40B4-BE49-F238E27FC236}">
                <a16:creationId xmlns:a16="http://schemas.microsoft.com/office/drawing/2014/main" id="{199FEE0A-1D21-4B38-82D7-55994A273818}"/>
              </a:ext>
            </a:extLst>
          </p:cNvPr>
          <p:cNvSpPr txBox="1"/>
          <p:nvPr/>
        </p:nvSpPr>
        <p:spPr>
          <a:xfrm>
            <a:off x="4870660" y="1473384"/>
            <a:ext cx="393976" cy="523220"/>
          </a:xfrm>
          <a:prstGeom prst="rect">
            <a:avLst/>
          </a:prstGeom>
          <a:noFill/>
        </p:spPr>
        <p:txBody>
          <a:bodyPr wrap="square" rtlCol="0">
            <a:spAutoFit/>
          </a:bodyPr>
          <a:lstStyle/>
          <a:p>
            <a:r>
              <a:rPr lang="en-GB" sz="2800" b="1" dirty="0">
                <a:latin typeface="Fira Sans" panose="020B0503050000020004" pitchFamily="34" charset="0"/>
                <a:cs typeface="Arial" panose="020B0604020202020204" pitchFamily="34" charset="0"/>
              </a:rPr>
              <a:t>?</a:t>
            </a:r>
          </a:p>
        </p:txBody>
      </p:sp>
      <p:cxnSp>
        <p:nvCxnSpPr>
          <p:cNvPr id="10" name="Straight Arrow Connector 9">
            <a:extLst>
              <a:ext uri="{FF2B5EF4-FFF2-40B4-BE49-F238E27FC236}">
                <a16:creationId xmlns:a16="http://schemas.microsoft.com/office/drawing/2014/main" id="{47C7BB85-31AD-470E-A684-FB3C5F202032}"/>
              </a:ext>
            </a:extLst>
          </p:cNvPr>
          <p:cNvCxnSpPr>
            <a:cxnSpLocks/>
          </p:cNvCxnSpPr>
          <p:nvPr/>
        </p:nvCxnSpPr>
        <p:spPr>
          <a:xfrm flipH="1">
            <a:off x="4152900" y="1690688"/>
            <a:ext cx="1815821" cy="506412"/>
          </a:xfrm>
          <a:prstGeom prst="straightConnector1">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BC0189B-F8AB-4CAF-83D2-7249B3BA08EB}"/>
              </a:ext>
            </a:extLst>
          </p:cNvPr>
          <p:cNvSpPr txBox="1"/>
          <p:nvPr/>
        </p:nvSpPr>
        <p:spPr>
          <a:xfrm>
            <a:off x="4720463" y="2329515"/>
            <a:ext cx="2375971" cy="461665"/>
          </a:xfrm>
          <a:prstGeom prst="rect">
            <a:avLst/>
          </a:prstGeom>
          <a:noFill/>
          <a:ln>
            <a:solidFill>
              <a:schemeClr val="tx1"/>
            </a:solidFill>
          </a:ln>
        </p:spPr>
        <p:txBody>
          <a:bodyPr wrap="none" rtlCol="0">
            <a:spAutoFit/>
          </a:bodyPr>
          <a:lstStyle/>
          <a:p>
            <a:r>
              <a:rPr lang="en-GB" sz="2400" dirty="0">
                <a:latin typeface="Fira Sans" panose="020B0503050000020004" pitchFamily="34" charset="0"/>
                <a:cs typeface="Arial" panose="020B0604020202020204" pitchFamily="34" charset="0"/>
              </a:rPr>
              <a:t>expression: </a:t>
            </a:r>
            <a:r>
              <a:rPr lang="en-GB" sz="2400" b="1" dirty="0">
                <a:latin typeface="Fira Sans" panose="020B0503050000020004" pitchFamily="34" charset="0"/>
                <a:cs typeface="Arial" panose="020B0604020202020204" pitchFamily="34" charset="0"/>
              </a:rPr>
              <a:t>sad</a:t>
            </a:r>
            <a:endParaRPr lang="en-GB" sz="2800" b="1" dirty="0">
              <a:latin typeface="Fira Sans" panose="020B0503050000020004" pitchFamily="34" charset="0"/>
              <a:cs typeface="Arial" panose="020B0604020202020204" pitchFamily="34" charset="0"/>
            </a:endParaRPr>
          </a:p>
        </p:txBody>
      </p:sp>
      <p:pic>
        <p:nvPicPr>
          <p:cNvPr id="12" name="Graphic 11">
            <a:extLst>
              <a:ext uri="{FF2B5EF4-FFF2-40B4-BE49-F238E27FC236}">
                <a16:creationId xmlns:a16="http://schemas.microsoft.com/office/drawing/2014/main" id="{5BAA9427-BF9B-4535-8B6F-1E856172DE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31170" y="1986541"/>
            <a:ext cx="621260" cy="621260"/>
          </a:xfrm>
          <a:prstGeom prst="rect">
            <a:avLst/>
          </a:prstGeom>
        </p:spPr>
      </p:pic>
      <p:cxnSp>
        <p:nvCxnSpPr>
          <p:cNvPr id="13" name="Straight Arrow Connector 12">
            <a:extLst>
              <a:ext uri="{FF2B5EF4-FFF2-40B4-BE49-F238E27FC236}">
                <a16:creationId xmlns:a16="http://schemas.microsoft.com/office/drawing/2014/main" id="{D9A9D9FD-9DDA-49AA-BD95-D922682BBDDB}"/>
              </a:ext>
            </a:extLst>
          </p:cNvPr>
          <p:cNvCxnSpPr>
            <a:cxnSpLocks/>
            <a:endCxn id="11" idx="1"/>
          </p:cNvCxnSpPr>
          <p:nvPr/>
        </p:nvCxnSpPr>
        <p:spPr>
          <a:xfrm>
            <a:off x="4152901" y="2381641"/>
            <a:ext cx="567562" cy="178707"/>
          </a:xfrm>
          <a:prstGeom prst="straightConnector1">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9DD130-CC3F-4028-89ED-3EDD70D5F00E}"/>
              </a:ext>
            </a:extLst>
          </p:cNvPr>
          <p:cNvSpPr txBox="1"/>
          <p:nvPr/>
        </p:nvSpPr>
        <p:spPr>
          <a:xfrm>
            <a:off x="1673495" y="1881067"/>
            <a:ext cx="1744508" cy="830997"/>
          </a:xfrm>
          <a:prstGeom prst="rect">
            <a:avLst/>
          </a:prstGeom>
          <a:noFill/>
          <a:ln>
            <a:noFill/>
          </a:ln>
        </p:spPr>
        <p:txBody>
          <a:bodyPr wrap="square" rtlCol="0">
            <a:spAutoFit/>
          </a:bodyPr>
          <a:lstStyle/>
          <a:p>
            <a:pPr algn="r"/>
            <a:r>
              <a:rPr lang="en-GB" sz="2400" i="1" dirty="0">
                <a:latin typeface="Fira Sans" panose="020B0503050000020004" pitchFamily="34" charset="0"/>
                <a:cs typeface="Arial" panose="020B0604020202020204" pitchFamily="34" charset="0"/>
              </a:rPr>
              <a:t>declarative memory</a:t>
            </a:r>
            <a:endParaRPr lang="en-GB" sz="2800" i="1" dirty="0">
              <a:latin typeface="Fira Sans" panose="020B05030500000200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19941EF7-CED6-4A51-99DB-6C2B487192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8894" y="515939"/>
            <a:ext cx="1945166" cy="1945166"/>
          </a:xfrm>
          <a:prstGeom prst="rect">
            <a:avLst/>
          </a:prstGeom>
          <a:solidFill>
            <a:schemeClr val="accent5">
              <a:lumMod val="20000"/>
              <a:lumOff val="80000"/>
            </a:schemeClr>
          </a:solidFill>
          <a:ln w="19050">
            <a:solidFill>
              <a:schemeClr val="tx1"/>
            </a:solidFill>
          </a:ln>
        </p:spPr>
      </p:pic>
      <p:graphicFrame>
        <p:nvGraphicFramePr>
          <p:cNvPr id="16" name="Table 15">
            <a:extLst>
              <a:ext uri="{FF2B5EF4-FFF2-40B4-BE49-F238E27FC236}">
                <a16:creationId xmlns:a16="http://schemas.microsoft.com/office/drawing/2014/main" id="{0E806C83-2734-4673-B19B-E0037BFD7C51}"/>
              </a:ext>
            </a:extLst>
          </p:cNvPr>
          <p:cNvGraphicFramePr>
            <a:graphicFrameLocks noGrp="1"/>
          </p:cNvGraphicFramePr>
          <p:nvPr>
            <p:extLst>
              <p:ext uri="{D42A27DB-BD31-4B8C-83A1-F6EECF244321}">
                <p14:modId xmlns:p14="http://schemas.microsoft.com/office/powerpoint/2010/main" val="4275912789"/>
              </p:ext>
            </p:extLst>
          </p:nvPr>
        </p:nvGraphicFramePr>
        <p:xfrm>
          <a:off x="3689274" y="3766345"/>
          <a:ext cx="4813452" cy="914400"/>
        </p:xfrm>
        <a:graphic>
          <a:graphicData uri="http://schemas.openxmlformats.org/drawingml/2006/table">
            <a:tbl>
              <a:tblPr firstRow="1" bandRow="1">
                <a:tableStyleId>{5940675A-B579-460E-94D1-54222C63F5DA}</a:tableStyleId>
              </a:tblPr>
              <a:tblGrid>
                <a:gridCol w="1604484">
                  <a:extLst>
                    <a:ext uri="{9D8B030D-6E8A-4147-A177-3AD203B41FA5}">
                      <a16:colId xmlns:a16="http://schemas.microsoft.com/office/drawing/2014/main" val="2317565677"/>
                    </a:ext>
                  </a:extLst>
                </a:gridCol>
                <a:gridCol w="1604484">
                  <a:extLst>
                    <a:ext uri="{9D8B030D-6E8A-4147-A177-3AD203B41FA5}">
                      <a16:colId xmlns:a16="http://schemas.microsoft.com/office/drawing/2014/main" val="684974255"/>
                    </a:ext>
                  </a:extLst>
                </a:gridCol>
                <a:gridCol w="1604484">
                  <a:extLst>
                    <a:ext uri="{9D8B030D-6E8A-4147-A177-3AD203B41FA5}">
                      <a16:colId xmlns:a16="http://schemas.microsoft.com/office/drawing/2014/main" val="4278882838"/>
                    </a:ext>
                  </a:extLst>
                </a:gridCol>
              </a:tblGrid>
              <a:tr h="370840">
                <a:tc>
                  <a:txBody>
                    <a:bodyPr/>
                    <a:lstStyle/>
                    <a:p>
                      <a:pPr algn="ctr"/>
                      <a:r>
                        <a:rPr lang="en-GB" sz="2400" dirty="0">
                          <a:latin typeface="Fira Sans" panose="020B0503050000020004" pitchFamily="34" charset="0"/>
                          <a:cs typeface="Arial" panose="020B0604020202020204" pitchFamily="34" charset="0"/>
                        </a:rPr>
                        <a:t>0-back</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Fira Sans" panose="020B0503050000020004" pitchFamily="34" charset="0"/>
                          <a:cs typeface="Arial" panose="020B0604020202020204" pitchFamily="34" charset="0"/>
                        </a:rPr>
                        <a:t>1-back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Fira Sans" panose="020B0503050000020004" pitchFamily="34" charset="0"/>
                          <a:cs typeface="Arial" panose="020B0604020202020204" pitchFamily="34" charset="0"/>
                        </a:rPr>
                        <a:t>2-back</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5121479"/>
                  </a:ext>
                </a:extLst>
              </a:tr>
              <a:tr h="370840">
                <a:tc>
                  <a:txBody>
                    <a:bodyPr/>
                    <a:lstStyle/>
                    <a:p>
                      <a:pPr algn="ctr"/>
                      <a:endParaRPr lang="en-GB" sz="2400" b="1" dirty="0">
                        <a:latin typeface="Fira Sans" panose="020B05030500000200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Fira Sans" panose="020B05030500000200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Fira Sans" panose="020B05030500000200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5040048"/>
                  </a:ext>
                </a:extLst>
              </a:tr>
            </a:tbl>
          </a:graphicData>
        </a:graphic>
      </p:graphicFrame>
      <p:sp>
        <p:nvSpPr>
          <p:cNvPr id="17" name="Freeform: Shape 16">
            <a:extLst>
              <a:ext uri="{FF2B5EF4-FFF2-40B4-BE49-F238E27FC236}">
                <a16:creationId xmlns:a16="http://schemas.microsoft.com/office/drawing/2014/main" id="{E675A8B9-AF51-40E9-97E2-C7558DDE8961}"/>
              </a:ext>
            </a:extLst>
          </p:cNvPr>
          <p:cNvSpPr/>
          <p:nvPr/>
        </p:nvSpPr>
        <p:spPr>
          <a:xfrm>
            <a:off x="3307050" y="2863781"/>
            <a:ext cx="2388237" cy="1336430"/>
          </a:xfrm>
          <a:custGeom>
            <a:avLst/>
            <a:gdLst>
              <a:gd name="connsiteX0" fmla="*/ 2893768 w 2893768"/>
              <a:gd name="connsiteY0" fmla="*/ 0 h 1326382"/>
              <a:gd name="connsiteX1" fmla="*/ 130471 w 2893768"/>
              <a:gd name="connsiteY1" fmla="*/ 432079 h 1326382"/>
              <a:gd name="connsiteX2" fmla="*/ 703227 w 2893768"/>
              <a:gd name="connsiteY2" fmla="*/ 1326382 h 1326382"/>
              <a:gd name="connsiteX0" fmla="*/ 2845049 w 2845049"/>
              <a:gd name="connsiteY0" fmla="*/ 0 h 1326382"/>
              <a:gd name="connsiteX1" fmla="*/ 2141664 w 2845049"/>
              <a:gd name="connsiteY1" fmla="*/ 321547 h 1326382"/>
              <a:gd name="connsiteX2" fmla="*/ 81752 w 2845049"/>
              <a:gd name="connsiteY2" fmla="*/ 432079 h 1326382"/>
              <a:gd name="connsiteX3" fmla="*/ 654508 w 2845049"/>
              <a:gd name="connsiteY3" fmla="*/ 1326382 h 1326382"/>
              <a:gd name="connsiteX0" fmla="*/ 2499999 w 2499999"/>
              <a:gd name="connsiteY0" fmla="*/ 0 h 1326382"/>
              <a:gd name="connsiteX1" fmla="*/ 1796614 w 2499999"/>
              <a:gd name="connsiteY1" fmla="*/ 321547 h 1326382"/>
              <a:gd name="connsiteX2" fmla="*/ 229072 w 2499999"/>
              <a:gd name="connsiteY2" fmla="*/ 542611 h 1326382"/>
              <a:gd name="connsiteX3" fmla="*/ 309458 w 2499999"/>
              <a:gd name="connsiteY3" fmla="*/ 1326382 h 1326382"/>
              <a:gd name="connsiteX0" fmla="*/ 2510945 w 2510945"/>
              <a:gd name="connsiteY0" fmla="*/ 0 h 1326382"/>
              <a:gd name="connsiteX1" fmla="*/ 1807560 w 2510945"/>
              <a:gd name="connsiteY1" fmla="*/ 321547 h 1326382"/>
              <a:gd name="connsiteX2" fmla="*/ 240018 w 2510945"/>
              <a:gd name="connsiteY2" fmla="*/ 542611 h 1326382"/>
              <a:gd name="connsiteX3" fmla="*/ 320404 w 2510945"/>
              <a:gd name="connsiteY3" fmla="*/ 1326382 h 1326382"/>
              <a:gd name="connsiteX0" fmla="*/ 2410462 w 2410462"/>
              <a:gd name="connsiteY0" fmla="*/ 0 h 1336430"/>
              <a:gd name="connsiteX1" fmla="*/ 1807560 w 2410462"/>
              <a:gd name="connsiteY1" fmla="*/ 331595 h 1336430"/>
              <a:gd name="connsiteX2" fmla="*/ 240018 w 2410462"/>
              <a:gd name="connsiteY2" fmla="*/ 552659 h 1336430"/>
              <a:gd name="connsiteX3" fmla="*/ 320404 w 2410462"/>
              <a:gd name="connsiteY3" fmla="*/ 1336430 h 1336430"/>
              <a:gd name="connsiteX0" fmla="*/ 2388237 w 2388237"/>
              <a:gd name="connsiteY0" fmla="*/ 0 h 1336430"/>
              <a:gd name="connsiteX1" fmla="*/ 1807560 w 2388237"/>
              <a:gd name="connsiteY1" fmla="*/ 331595 h 1336430"/>
              <a:gd name="connsiteX2" fmla="*/ 240018 w 2388237"/>
              <a:gd name="connsiteY2" fmla="*/ 552659 h 1336430"/>
              <a:gd name="connsiteX3" fmla="*/ 320404 w 2388237"/>
              <a:gd name="connsiteY3" fmla="*/ 1336430 h 1336430"/>
              <a:gd name="connsiteX0" fmla="*/ 2388237 w 2388237"/>
              <a:gd name="connsiteY0" fmla="*/ 0 h 1336430"/>
              <a:gd name="connsiteX1" fmla="*/ 1807560 w 2388237"/>
              <a:gd name="connsiteY1" fmla="*/ 331595 h 1336430"/>
              <a:gd name="connsiteX2" fmla="*/ 240018 w 2388237"/>
              <a:gd name="connsiteY2" fmla="*/ 552659 h 1336430"/>
              <a:gd name="connsiteX3" fmla="*/ 320404 w 2388237"/>
              <a:gd name="connsiteY3" fmla="*/ 1336430 h 1336430"/>
            </a:gdLst>
            <a:ahLst/>
            <a:cxnLst>
              <a:cxn ang="0">
                <a:pos x="connsiteX0" y="connsiteY0"/>
              </a:cxn>
              <a:cxn ang="0">
                <a:pos x="connsiteX1" y="connsiteY1"/>
              </a:cxn>
              <a:cxn ang="0">
                <a:pos x="connsiteX2" y="connsiteY2"/>
              </a:cxn>
              <a:cxn ang="0">
                <a:pos x="connsiteX3" y="connsiteY3"/>
              </a:cxn>
            </a:cxnLst>
            <a:rect l="l" t="t" r="r" b="b"/>
            <a:pathLst>
              <a:path w="2388237" h="1336430">
                <a:moveTo>
                  <a:pt x="2388237" y="0"/>
                </a:moveTo>
                <a:cubicBezTo>
                  <a:pt x="2383666" y="94622"/>
                  <a:pt x="2268110" y="259582"/>
                  <a:pt x="1807560" y="331595"/>
                </a:cubicBezTo>
                <a:cubicBezTo>
                  <a:pt x="1347010" y="403608"/>
                  <a:pt x="518022" y="375138"/>
                  <a:pt x="240018" y="552659"/>
                </a:cubicBezTo>
                <a:cubicBezTo>
                  <a:pt x="-37986" y="730180"/>
                  <a:pt x="-148519" y="999810"/>
                  <a:pt x="320404" y="1336430"/>
                </a:cubicBezTo>
              </a:path>
            </a:pathLst>
          </a:custGeom>
          <a:noFill/>
          <a:ln>
            <a:solidFill>
              <a:schemeClr val="tx1"/>
            </a:solidFill>
            <a:prstDash val="lg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ira Sans" panose="020B0503050000020004" pitchFamily="34" charset="0"/>
            </a:endParaRPr>
          </a:p>
        </p:txBody>
      </p:sp>
      <p:grpSp>
        <p:nvGrpSpPr>
          <p:cNvPr id="18" name="Group 17">
            <a:extLst>
              <a:ext uri="{FF2B5EF4-FFF2-40B4-BE49-F238E27FC236}">
                <a16:creationId xmlns:a16="http://schemas.microsoft.com/office/drawing/2014/main" id="{4B3CDDBC-7D90-491E-84AD-1E858B504922}"/>
              </a:ext>
            </a:extLst>
          </p:cNvPr>
          <p:cNvGrpSpPr/>
          <p:nvPr/>
        </p:nvGrpSpPr>
        <p:grpSpPr>
          <a:xfrm>
            <a:off x="3951224" y="4223545"/>
            <a:ext cx="4360560" cy="461964"/>
            <a:chOff x="3951224" y="4223545"/>
            <a:chExt cx="4360560" cy="461964"/>
          </a:xfrm>
        </p:grpSpPr>
        <p:sp>
          <p:nvSpPr>
            <p:cNvPr id="19" name="TextBox 18">
              <a:extLst>
                <a:ext uri="{FF2B5EF4-FFF2-40B4-BE49-F238E27FC236}">
                  <a16:creationId xmlns:a16="http://schemas.microsoft.com/office/drawing/2014/main" id="{11C126EA-6CEA-4329-B9D6-DF1922F06A20}"/>
                </a:ext>
              </a:extLst>
            </p:cNvPr>
            <p:cNvSpPr txBox="1"/>
            <p:nvPr/>
          </p:nvSpPr>
          <p:spPr>
            <a:xfrm>
              <a:off x="3951224" y="4223545"/>
              <a:ext cx="1090363" cy="461665"/>
            </a:xfrm>
            <a:prstGeom prst="rect">
              <a:avLst/>
            </a:prstGeom>
            <a:noFill/>
          </p:spPr>
          <p:txBody>
            <a:bodyPr wrap="none" rtlCol="0">
              <a:spAutoFit/>
            </a:bodyPr>
            <a:lstStyle/>
            <a:p>
              <a:r>
                <a:rPr lang="en-GB" sz="2400" b="1" dirty="0">
                  <a:latin typeface="Fira Sans" panose="020B0503050000020004" pitchFamily="34" charset="0"/>
                  <a:cs typeface="Arial" panose="020B0604020202020204" pitchFamily="34" charset="0"/>
                </a:rPr>
                <a:t>happy</a:t>
              </a:r>
            </a:p>
          </p:txBody>
        </p:sp>
        <p:sp>
          <p:nvSpPr>
            <p:cNvPr id="20" name="TextBox 19">
              <a:extLst>
                <a:ext uri="{FF2B5EF4-FFF2-40B4-BE49-F238E27FC236}">
                  <a16:creationId xmlns:a16="http://schemas.microsoft.com/office/drawing/2014/main" id="{904A0705-CC4C-45C1-B8C2-08CE5D7A1E3F}"/>
                </a:ext>
              </a:extLst>
            </p:cNvPr>
            <p:cNvSpPr txBox="1"/>
            <p:nvPr/>
          </p:nvSpPr>
          <p:spPr>
            <a:xfrm>
              <a:off x="5742227" y="4223842"/>
              <a:ext cx="686406" cy="461665"/>
            </a:xfrm>
            <a:prstGeom prst="rect">
              <a:avLst/>
            </a:prstGeom>
            <a:noFill/>
          </p:spPr>
          <p:txBody>
            <a:bodyPr wrap="none" rtlCol="0">
              <a:spAutoFit/>
            </a:bodyPr>
            <a:lstStyle/>
            <a:p>
              <a:r>
                <a:rPr lang="en-GB" sz="2400" b="1" dirty="0">
                  <a:latin typeface="Fira Sans" panose="020B0503050000020004" pitchFamily="34" charset="0"/>
                  <a:cs typeface="Arial" panose="020B0604020202020204" pitchFamily="34" charset="0"/>
                </a:rPr>
                <a:t>sad</a:t>
              </a:r>
            </a:p>
          </p:txBody>
        </p:sp>
        <p:sp>
          <p:nvSpPr>
            <p:cNvPr id="21" name="TextBox 20">
              <a:extLst>
                <a:ext uri="{FF2B5EF4-FFF2-40B4-BE49-F238E27FC236}">
                  <a16:creationId xmlns:a16="http://schemas.microsoft.com/office/drawing/2014/main" id="{A5F5161C-E139-44F7-8634-6A3CBFA92638}"/>
                </a:ext>
              </a:extLst>
            </p:cNvPr>
            <p:cNvSpPr txBox="1"/>
            <p:nvPr/>
          </p:nvSpPr>
          <p:spPr>
            <a:xfrm>
              <a:off x="7101196" y="4223844"/>
              <a:ext cx="1210588" cy="461665"/>
            </a:xfrm>
            <a:prstGeom prst="rect">
              <a:avLst/>
            </a:prstGeom>
            <a:noFill/>
          </p:spPr>
          <p:txBody>
            <a:bodyPr wrap="none" rtlCol="0">
              <a:spAutoFit/>
            </a:bodyPr>
            <a:lstStyle/>
            <a:p>
              <a:r>
                <a:rPr lang="en-GB" sz="2400" b="1" dirty="0">
                  <a:latin typeface="Fira Sans" panose="020B0503050000020004" pitchFamily="34" charset="0"/>
                  <a:cs typeface="Arial" panose="020B0604020202020204" pitchFamily="34" charset="0"/>
                </a:rPr>
                <a:t>neutral</a:t>
              </a:r>
            </a:p>
          </p:txBody>
        </p:sp>
      </p:grpSp>
      <p:sp>
        <p:nvSpPr>
          <p:cNvPr id="22" name="TextBox 21">
            <a:extLst>
              <a:ext uri="{FF2B5EF4-FFF2-40B4-BE49-F238E27FC236}">
                <a16:creationId xmlns:a16="http://schemas.microsoft.com/office/drawing/2014/main" id="{1C318DD6-F7D0-450E-A914-3C36D0CF9523}"/>
              </a:ext>
            </a:extLst>
          </p:cNvPr>
          <p:cNvSpPr txBox="1"/>
          <p:nvPr/>
        </p:nvSpPr>
        <p:spPr>
          <a:xfrm>
            <a:off x="4138775" y="4223545"/>
            <a:ext cx="686406" cy="461665"/>
          </a:xfrm>
          <a:prstGeom prst="rect">
            <a:avLst/>
          </a:prstGeom>
          <a:noFill/>
        </p:spPr>
        <p:txBody>
          <a:bodyPr wrap="none" rtlCol="0">
            <a:spAutoFit/>
          </a:bodyPr>
          <a:lstStyle/>
          <a:p>
            <a:r>
              <a:rPr lang="en-GB" sz="2400" b="1" dirty="0">
                <a:latin typeface="Fira Sans" panose="020B0503050000020004" pitchFamily="34" charset="0"/>
                <a:cs typeface="Arial" panose="020B0604020202020204" pitchFamily="34" charset="0"/>
              </a:rPr>
              <a:t>sad</a:t>
            </a:r>
          </a:p>
        </p:txBody>
      </p:sp>
      <p:sp>
        <p:nvSpPr>
          <p:cNvPr id="23" name="Rectangle 22">
            <a:extLst>
              <a:ext uri="{FF2B5EF4-FFF2-40B4-BE49-F238E27FC236}">
                <a16:creationId xmlns:a16="http://schemas.microsoft.com/office/drawing/2014/main" id="{DD5B7B46-742C-427E-A9DD-C1536A1A9E6C}"/>
              </a:ext>
            </a:extLst>
          </p:cNvPr>
          <p:cNvSpPr/>
          <p:nvPr/>
        </p:nvSpPr>
        <p:spPr>
          <a:xfrm>
            <a:off x="8633460" y="4200210"/>
            <a:ext cx="1333500" cy="5394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ira Sans" panose="020B0503050000020004" pitchFamily="34" charset="0"/>
            </a:endParaRPr>
          </a:p>
        </p:txBody>
      </p:sp>
      <p:sp>
        <p:nvSpPr>
          <p:cNvPr id="24" name="TextBox 23">
            <a:extLst>
              <a:ext uri="{FF2B5EF4-FFF2-40B4-BE49-F238E27FC236}">
                <a16:creationId xmlns:a16="http://schemas.microsoft.com/office/drawing/2014/main" id="{E5F72236-1CFA-44B1-8C26-C07895748851}"/>
              </a:ext>
            </a:extLst>
          </p:cNvPr>
          <p:cNvSpPr txBox="1"/>
          <p:nvPr/>
        </p:nvSpPr>
        <p:spPr>
          <a:xfrm>
            <a:off x="5550017" y="5121644"/>
            <a:ext cx="1091966" cy="461665"/>
          </a:xfrm>
          <a:prstGeom prst="rect">
            <a:avLst/>
          </a:prstGeom>
          <a:noFill/>
          <a:ln>
            <a:solidFill>
              <a:schemeClr val="tx1"/>
            </a:solidFill>
          </a:ln>
        </p:spPr>
        <p:txBody>
          <a:bodyPr wrap="none" rtlCol="0">
            <a:spAutoFit/>
          </a:bodyPr>
          <a:lstStyle/>
          <a:p>
            <a:r>
              <a:rPr lang="en-GB" sz="2400" b="1" dirty="0">
                <a:latin typeface="Fira Sans" panose="020B0503050000020004" pitchFamily="34" charset="0"/>
                <a:cs typeface="Arial" panose="020B0604020202020204" pitchFamily="34" charset="0"/>
              </a:rPr>
              <a:t>match</a:t>
            </a:r>
            <a:endParaRPr lang="en-GB" sz="2800" b="1" dirty="0">
              <a:latin typeface="Fira Sans" panose="020B0503050000020004" pitchFamily="34" charset="0"/>
              <a:cs typeface="Arial" panose="020B0604020202020204" pitchFamily="34" charset="0"/>
            </a:endParaRPr>
          </a:p>
        </p:txBody>
      </p:sp>
      <p:sp>
        <p:nvSpPr>
          <p:cNvPr id="25" name="TextBox 24">
            <a:extLst>
              <a:ext uri="{FF2B5EF4-FFF2-40B4-BE49-F238E27FC236}">
                <a16:creationId xmlns:a16="http://schemas.microsoft.com/office/drawing/2014/main" id="{3AD0BA84-9A7C-4EAF-B85E-07C4F546382A}"/>
              </a:ext>
            </a:extLst>
          </p:cNvPr>
          <p:cNvSpPr txBox="1"/>
          <p:nvPr/>
        </p:nvSpPr>
        <p:spPr>
          <a:xfrm>
            <a:off x="5190143" y="6016277"/>
            <a:ext cx="1811714" cy="461665"/>
          </a:xfrm>
          <a:prstGeom prst="rect">
            <a:avLst/>
          </a:prstGeom>
          <a:noFill/>
          <a:ln>
            <a:solidFill>
              <a:schemeClr val="tx1"/>
            </a:solidFill>
          </a:ln>
        </p:spPr>
        <p:txBody>
          <a:bodyPr wrap="none" rtlCol="0">
            <a:spAutoFit/>
          </a:bodyPr>
          <a:lstStyle/>
          <a:p>
            <a:r>
              <a:rPr lang="en-GB" sz="2400" dirty="0">
                <a:latin typeface="Fira Sans" panose="020B0503050000020004" pitchFamily="34" charset="0"/>
                <a:cs typeface="Arial" panose="020B0604020202020204" pitchFamily="34" charset="0"/>
              </a:rPr>
              <a:t>press</a:t>
            </a:r>
            <a:r>
              <a:rPr lang="en-GB" sz="2400" b="1" dirty="0">
                <a:latin typeface="Fira Sans" panose="020B0503050000020004" pitchFamily="34" charset="0"/>
                <a:cs typeface="Arial" panose="020B0604020202020204" pitchFamily="34" charset="0"/>
              </a:rPr>
              <a:t> </a:t>
            </a:r>
            <a:r>
              <a:rPr lang="en-GB" sz="2400" b="1" i="1" dirty="0">
                <a:latin typeface="Fira Sans" panose="020B0503050000020004" pitchFamily="34" charset="0"/>
                <a:cs typeface="Arial" panose="020B0604020202020204" pitchFamily="34" charset="0"/>
              </a:rPr>
              <a:t>same</a:t>
            </a:r>
            <a:endParaRPr lang="en-GB" sz="2800" b="1" dirty="0">
              <a:latin typeface="Fira Sans" panose="020B05030500000200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BD1A739F-E170-4905-8B06-37D48E03D4C8}"/>
              </a:ext>
            </a:extLst>
          </p:cNvPr>
          <p:cNvCxnSpPr>
            <a:stCxn id="24" idx="2"/>
            <a:endCxn id="25" idx="0"/>
          </p:cNvCxnSpPr>
          <p:nvPr/>
        </p:nvCxnSpPr>
        <p:spPr>
          <a:xfrm>
            <a:off x="6096000" y="5583309"/>
            <a:ext cx="0" cy="432968"/>
          </a:xfrm>
          <a:prstGeom prst="straightConnector1">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27" name="Left Brace 26">
            <a:extLst>
              <a:ext uri="{FF2B5EF4-FFF2-40B4-BE49-F238E27FC236}">
                <a16:creationId xmlns:a16="http://schemas.microsoft.com/office/drawing/2014/main" id="{4B2BACF9-2E39-48AB-AB6A-3855DD877B7D}"/>
              </a:ext>
            </a:extLst>
          </p:cNvPr>
          <p:cNvSpPr/>
          <p:nvPr/>
        </p:nvSpPr>
        <p:spPr>
          <a:xfrm rot="16200000">
            <a:off x="5907938" y="3268611"/>
            <a:ext cx="416520" cy="3240788"/>
          </a:xfrm>
          <a:prstGeom prst="leftBrace">
            <a:avLst>
              <a:gd name="adj1" fmla="val 104379"/>
              <a:gd name="adj2" fmla="val 50000"/>
            </a:avLst>
          </a:prstGeom>
          <a:ln w="12700" cap="flat">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Fira Sans" panose="020B0503050000020004" pitchFamily="34" charset="0"/>
            </a:endParaRPr>
          </a:p>
        </p:txBody>
      </p:sp>
      <p:sp>
        <p:nvSpPr>
          <p:cNvPr id="28" name="TextBox 27">
            <a:extLst>
              <a:ext uri="{FF2B5EF4-FFF2-40B4-BE49-F238E27FC236}">
                <a16:creationId xmlns:a16="http://schemas.microsoft.com/office/drawing/2014/main" id="{71FAA0AB-E1BE-48FC-821B-77006F20AF0C}"/>
              </a:ext>
            </a:extLst>
          </p:cNvPr>
          <p:cNvSpPr txBox="1"/>
          <p:nvPr/>
        </p:nvSpPr>
        <p:spPr>
          <a:xfrm>
            <a:off x="1401704" y="3784711"/>
            <a:ext cx="1744508" cy="830997"/>
          </a:xfrm>
          <a:prstGeom prst="rect">
            <a:avLst/>
          </a:prstGeom>
          <a:noFill/>
          <a:ln>
            <a:noFill/>
          </a:ln>
        </p:spPr>
        <p:txBody>
          <a:bodyPr wrap="square" rtlCol="0">
            <a:spAutoFit/>
          </a:bodyPr>
          <a:lstStyle/>
          <a:p>
            <a:pPr algn="r"/>
            <a:r>
              <a:rPr lang="en-GB" sz="2400" i="1" dirty="0">
                <a:latin typeface="Fira Sans" panose="020B0503050000020004" pitchFamily="34" charset="0"/>
                <a:cs typeface="Arial" panose="020B0604020202020204" pitchFamily="34" charset="0"/>
              </a:rPr>
              <a:t>working memory</a:t>
            </a:r>
            <a:endParaRPr lang="en-GB" sz="2800" i="1" dirty="0">
              <a:latin typeface="Fira Sans" panose="020B0503050000020004" pitchFamily="34" charset="0"/>
              <a:cs typeface="Arial" panose="020B0604020202020204" pitchFamily="34" charset="0"/>
            </a:endParaRPr>
          </a:p>
        </p:txBody>
      </p:sp>
    </p:spTree>
    <p:extLst>
      <p:ext uri="{BB962C8B-B14F-4D97-AF65-F5344CB8AC3E}">
        <p14:creationId xmlns:p14="http://schemas.microsoft.com/office/powerpoint/2010/main" val="195125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7" presetClass="path" presetSubtype="0" accel="50000" decel="50000" fill="hold" nodeType="clickEffect">
                                  <p:stCondLst>
                                    <p:cond delay="0"/>
                                  </p:stCondLst>
                                  <p:childTnLst>
                                    <p:animMotion origin="layout" path="M -4.58333E-6 2.96296E-6 L 0.03477 0.03148 C 0.04193 0.03865 0.05287 0.04259 0.0642 0.04259 C 0.07722 0.04259 0.08763 0.03865 0.0948 0.03148 L 0.12969 2.96296E-6 " pathEditMode="relative" rAng="0" ptsTypes="AAAAA">
                                      <p:cBhvr>
                                        <p:cTn id="32" dur="2000" fill="hold"/>
                                        <p:tgtEl>
                                          <p:spTgt spid="18"/>
                                        </p:tgtEl>
                                        <p:attrNameLst>
                                          <p:attrName>ppt_x</p:attrName>
                                          <p:attrName>ppt_y</p:attrName>
                                        </p:attrNameLst>
                                      </p:cBhvr>
                                      <p:rCtr x="6484" y="2130"/>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26" presetClass="emph" presetSubtype="0" fill="hold" grpId="1" nodeType="withEffect">
                                  <p:stCondLst>
                                    <p:cond delay="0"/>
                                  </p:stCondLst>
                                  <p:childTnLst>
                                    <p:animEffect transition="out" filter="fade">
                                      <p:cBhvr>
                                        <p:cTn id="38" dur="500" tmFilter="0, 0; .2, .5; .8, .5; 1, 0"/>
                                        <p:tgtEl>
                                          <p:spTgt spid="22"/>
                                        </p:tgtEl>
                                      </p:cBhvr>
                                    </p:animEffect>
                                    <p:animScale>
                                      <p:cBhvr>
                                        <p:cTn id="39" dur="250" autoRev="1" fill="hold"/>
                                        <p:tgtEl>
                                          <p:spTgt spid="22"/>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4" grpId="0"/>
      <p:bldP spid="17" grpId="0" animBg="1"/>
      <p:bldP spid="22" grpId="0"/>
      <p:bldP spid="22" grpId="1"/>
      <p:bldP spid="23" grpId="0" animBg="1"/>
      <p:bldP spid="24" grpId="0" animBg="1"/>
      <p:bldP spid="25"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5074D-5877-415A-A75C-1A587D96CA76}"/>
              </a:ext>
            </a:extLst>
          </p:cNvPr>
          <p:cNvSpPr>
            <a:spLocks noGrp="1"/>
          </p:cNvSpPr>
          <p:nvPr>
            <p:ph type="title"/>
          </p:nvPr>
        </p:nvSpPr>
        <p:spPr/>
        <p:txBody>
          <a:bodyPr/>
          <a:lstStyle/>
          <a:p>
            <a:r>
              <a:rPr lang="en-GB" dirty="0"/>
              <a:t>2-back model: modelling depression</a:t>
            </a:r>
          </a:p>
        </p:txBody>
      </p:sp>
      <p:sp>
        <p:nvSpPr>
          <p:cNvPr id="3" name="Content Placeholder 2">
            <a:extLst>
              <a:ext uri="{FF2B5EF4-FFF2-40B4-BE49-F238E27FC236}">
                <a16:creationId xmlns:a16="http://schemas.microsoft.com/office/drawing/2014/main" id="{F0CF79F4-414F-4508-BE1E-655C4909C299}"/>
              </a:ext>
            </a:extLst>
          </p:cNvPr>
          <p:cNvSpPr>
            <a:spLocks noGrp="1"/>
          </p:cNvSpPr>
          <p:nvPr>
            <p:ph idx="1"/>
          </p:nvPr>
        </p:nvSpPr>
        <p:spPr/>
        <p:txBody>
          <a:bodyPr>
            <a:noAutofit/>
          </a:bodyPr>
          <a:lstStyle/>
          <a:p>
            <a:pPr marL="0" indent="0">
              <a:buNone/>
            </a:pPr>
            <a:r>
              <a:rPr lang="en-GB" dirty="0">
                <a:latin typeface="Fira Sans" panose="020B0503050000020004" pitchFamily="34" charset="0"/>
              </a:rPr>
              <a:t>Slower disengagement from sad items</a:t>
            </a:r>
          </a:p>
          <a:p>
            <a:pPr marL="0" indent="0">
              <a:buNone/>
            </a:pPr>
            <a:endParaRPr lang="en-GB" dirty="0">
              <a:latin typeface="Fira Sans" panose="020B0503050000020004" pitchFamily="34" charset="0"/>
            </a:endParaRPr>
          </a:p>
          <a:p>
            <a:pPr marL="0" indent="0">
              <a:buNone/>
            </a:pPr>
            <a:endParaRPr lang="en-GB" dirty="0">
              <a:latin typeface="Fira Sans" panose="020B0503050000020004" pitchFamily="34" charset="0"/>
            </a:endParaRPr>
          </a:p>
          <a:p>
            <a:pPr marL="0" indent="0">
              <a:buNone/>
            </a:pPr>
            <a:endParaRPr lang="en-GB" dirty="0">
              <a:latin typeface="Fira Sans" panose="020B0503050000020004" pitchFamily="34" charset="0"/>
            </a:endParaRPr>
          </a:p>
          <a:p>
            <a:pPr marL="0" indent="0">
              <a:buNone/>
            </a:pPr>
            <a:endParaRPr lang="en-GB" dirty="0">
              <a:latin typeface="Fira Sans" panose="020B0503050000020004" pitchFamily="34" charset="0"/>
            </a:endParaRPr>
          </a:p>
          <a:p>
            <a:pPr marL="0" indent="0">
              <a:buNone/>
            </a:pPr>
            <a:endParaRPr lang="en-GB" dirty="0">
              <a:latin typeface="Fira Sans" panose="020B0503050000020004" pitchFamily="34" charset="0"/>
            </a:endParaRPr>
          </a:p>
          <a:p>
            <a:pPr marL="0" indent="0">
              <a:buNone/>
            </a:pPr>
            <a:endParaRPr lang="en-GB" dirty="0">
              <a:latin typeface="Fira Sans" panose="020B0503050000020004" pitchFamily="34" charset="0"/>
            </a:endParaRPr>
          </a:p>
          <a:p>
            <a:pPr marL="0" indent="0">
              <a:buNone/>
            </a:pPr>
            <a:endParaRPr lang="en-GB" dirty="0">
              <a:latin typeface="Fira Sans" panose="020B0503050000020004" pitchFamily="34" charset="0"/>
            </a:endParaRPr>
          </a:p>
          <a:p>
            <a:pPr marL="0" indent="0">
              <a:buNone/>
            </a:pPr>
            <a:endParaRPr lang="en-GB" dirty="0">
              <a:latin typeface="Fira Sans" panose="020B0503050000020004" pitchFamily="34" charset="0"/>
            </a:endParaRPr>
          </a:p>
          <a:p>
            <a:pPr marL="0" indent="0">
              <a:buNone/>
            </a:pPr>
            <a:r>
              <a:rPr lang="en-GB" dirty="0">
                <a:latin typeface="Fira Sans" panose="020B0503050000020004" pitchFamily="34" charset="0"/>
              </a:rPr>
              <a:t>Control model lingers on happy items instead</a:t>
            </a:r>
          </a:p>
        </p:txBody>
      </p:sp>
      <p:graphicFrame>
        <p:nvGraphicFramePr>
          <p:cNvPr id="4" name="Table 3">
            <a:extLst>
              <a:ext uri="{FF2B5EF4-FFF2-40B4-BE49-F238E27FC236}">
                <a16:creationId xmlns:a16="http://schemas.microsoft.com/office/drawing/2014/main" id="{4EDA11C0-FFB3-49A5-B9E5-8983B1F2D808}"/>
              </a:ext>
            </a:extLst>
          </p:cNvPr>
          <p:cNvGraphicFramePr>
            <a:graphicFrameLocks noGrp="1"/>
          </p:cNvGraphicFramePr>
          <p:nvPr>
            <p:extLst>
              <p:ext uri="{D42A27DB-BD31-4B8C-83A1-F6EECF244321}">
                <p14:modId xmlns:p14="http://schemas.microsoft.com/office/powerpoint/2010/main" val="3318423610"/>
              </p:ext>
            </p:extLst>
          </p:nvPr>
        </p:nvGraphicFramePr>
        <p:xfrm>
          <a:off x="3805388" y="2779373"/>
          <a:ext cx="4813452" cy="914400"/>
        </p:xfrm>
        <a:graphic>
          <a:graphicData uri="http://schemas.openxmlformats.org/drawingml/2006/table">
            <a:tbl>
              <a:tblPr firstRow="1" bandRow="1">
                <a:tableStyleId>{5940675A-B579-460E-94D1-54222C63F5DA}</a:tableStyleId>
              </a:tblPr>
              <a:tblGrid>
                <a:gridCol w="1604484">
                  <a:extLst>
                    <a:ext uri="{9D8B030D-6E8A-4147-A177-3AD203B41FA5}">
                      <a16:colId xmlns:a16="http://schemas.microsoft.com/office/drawing/2014/main" val="2317565677"/>
                    </a:ext>
                  </a:extLst>
                </a:gridCol>
                <a:gridCol w="1604484">
                  <a:extLst>
                    <a:ext uri="{9D8B030D-6E8A-4147-A177-3AD203B41FA5}">
                      <a16:colId xmlns:a16="http://schemas.microsoft.com/office/drawing/2014/main" val="684974255"/>
                    </a:ext>
                  </a:extLst>
                </a:gridCol>
                <a:gridCol w="1604484">
                  <a:extLst>
                    <a:ext uri="{9D8B030D-6E8A-4147-A177-3AD203B41FA5}">
                      <a16:colId xmlns:a16="http://schemas.microsoft.com/office/drawing/2014/main" val="4278882838"/>
                    </a:ext>
                  </a:extLst>
                </a:gridCol>
              </a:tblGrid>
              <a:tr h="370840">
                <a:tc>
                  <a:txBody>
                    <a:bodyPr/>
                    <a:lstStyle/>
                    <a:p>
                      <a:pPr algn="ctr"/>
                      <a:r>
                        <a:rPr lang="en-GB" sz="2400" dirty="0">
                          <a:latin typeface="Fira Sans" panose="020B0503050000020004" pitchFamily="34" charset="0"/>
                          <a:cs typeface="Arial" panose="020B0604020202020204" pitchFamily="34" charset="0"/>
                        </a:rPr>
                        <a:t>0-back</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Fira Sans" panose="020B0503050000020004" pitchFamily="34" charset="0"/>
                          <a:cs typeface="Arial" panose="020B0604020202020204" pitchFamily="34" charset="0"/>
                        </a:rPr>
                        <a:t>1-back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Fira Sans" panose="020B0503050000020004" pitchFamily="34" charset="0"/>
                          <a:cs typeface="Arial" panose="020B0604020202020204" pitchFamily="34" charset="0"/>
                        </a:rPr>
                        <a:t>2-back</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5121479"/>
                  </a:ext>
                </a:extLst>
              </a:tr>
              <a:tr h="370840">
                <a:tc>
                  <a:txBody>
                    <a:bodyPr/>
                    <a:lstStyle/>
                    <a:p>
                      <a:pPr algn="ctr"/>
                      <a:endParaRPr lang="en-GB" sz="2400" b="1" dirty="0">
                        <a:latin typeface="Fira Sans" panose="020B05030500000200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Fira Sans" panose="020B05030500000200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Fira Sans" panose="020B05030500000200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5040048"/>
                  </a:ext>
                </a:extLst>
              </a:tr>
            </a:tbl>
          </a:graphicData>
        </a:graphic>
      </p:graphicFrame>
      <p:sp>
        <p:nvSpPr>
          <p:cNvPr id="5" name="Thought Bubble: Cloud 4">
            <a:extLst>
              <a:ext uri="{FF2B5EF4-FFF2-40B4-BE49-F238E27FC236}">
                <a16:creationId xmlns:a16="http://schemas.microsoft.com/office/drawing/2014/main" id="{B0B1741D-BBCF-4236-819E-D6B6266C1F39}"/>
              </a:ext>
            </a:extLst>
          </p:cNvPr>
          <p:cNvSpPr/>
          <p:nvPr/>
        </p:nvSpPr>
        <p:spPr>
          <a:xfrm>
            <a:off x="8541471" y="2954218"/>
            <a:ext cx="1775460" cy="1026373"/>
          </a:xfrm>
          <a:prstGeom prst="cloudCallout">
            <a:avLst>
              <a:gd name="adj1" fmla="val -34353"/>
              <a:gd name="adj2" fmla="val 75403"/>
            </a:avLst>
          </a:prstGeom>
          <a:gradFill flip="none" rotWithShape="1">
            <a:gsLst>
              <a:gs pos="46000">
                <a:schemeClr val="accent5">
                  <a:lumMod val="60000"/>
                  <a:lumOff val="40000"/>
                </a:schemeClr>
              </a:gs>
              <a:gs pos="86000">
                <a:schemeClr val="accent3">
                  <a:lumMod val="60000"/>
                  <a:lumOff val="40000"/>
                </a:schemeClr>
              </a:gs>
            </a:gsLst>
            <a:path path="circle">
              <a:fillToRect l="50000" t="50000" r="50000" b="50000"/>
            </a:path>
            <a:tileRect/>
          </a:gradFill>
          <a:ln w="19050">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Fira Sans" panose="020B0503050000020004" pitchFamily="34" charset="0"/>
            </a:endParaRPr>
          </a:p>
        </p:txBody>
      </p:sp>
      <p:sp>
        <p:nvSpPr>
          <p:cNvPr id="9" name="TextBox 8">
            <a:extLst>
              <a:ext uri="{FF2B5EF4-FFF2-40B4-BE49-F238E27FC236}">
                <a16:creationId xmlns:a16="http://schemas.microsoft.com/office/drawing/2014/main" id="{CB546D69-F47C-4BC3-9C73-0B71DE9A8A62}"/>
              </a:ext>
            </a:extLst>
          </p:cNvPr>
          <p:cNvSpPr txBox="1"/>
          <p:nvPr/>
        </p:nvSpPr>
        <p:spPr>
          <a:xfrm>
            <a:off x="7462565" y="3237351"/>
            <a:ext cx="686406" cy="461665"/>
          </a:xfrm>
          <a:prstGeom prst="rect">
            <a:avLst/>
          </a:prstGeom>
          <a:noFill/>
        </p:spPr>
        <p:txBody>
          <a:bodyPr wrap="none" rtlCol="0">
            <a:spAutoFit/>
          </a:bodyPr>
          <a:lstStyle/>
          <a:p>
            <a:r>
              <a:rPr lang="en-GB" sz="2400" b="1" dirty="0">
                <a:latin typeface="Fira Sans" panose="020B0503050000020004" pitchFamily="34" charset="0"/>
                <a:cs typeface="Arial" panose="020B0604020202020204" pitchFamily="34" charset="0"/>
              </a:rPr>
              <a:t>sad</a:t>
            </a:r>
          </a:p>
        </p:txBody>
      </p:sp>
      <p:sp>
        <p:nvSpPr>
          <p:cNvPr id="11" name="TextBox 10">
            <a:extLst>
              <a:ext uri="{FF2B5EF4-FFF2-40B4-BE49-F238E27FC236}">
                <a16:creationId xmlns:a16="http://schemas.microsoft.com/office/drawing/2014/main" id="{DCB461DF-7A58-4825-AB3D-4862E2C530DF}"/>
              </a:ext>
            </a:extLst>
          </p:cNvPr>
          <p:cNvSpPr txBox="1"/>
          <p:nvPr/>
        </p:nvSpPr>
        <p:spPr>
          <a:xfrm>
            <a:off x="8691070" y="2420865"/>
            <a:ext cx="1553630" cy="461665"/>
          </a:xfrm>
          <a:prstGeom prst="rect">
            <a:avLst/>
          </a:prstGeom>
          <a:noFill/>
          <a:ln>
            <a:noFill/>
          </a:ln>
        </p:spPr>
        <p:txBody>
          <a:bodyPr wrap="none" rtlCol="0">
            <a:spAutoFit/>
          </a:bodyPr>
          <a:lstStyle/>
          <a:p>
            <a:r>
              <a:rPr lang="en-GB" sz="2400" b="1" i="1" dirty="0">
                <a:latin typeface="Fira Sans" panose="020B0503050000020004" pitchFamily="34" charset="0"/>
                <a:cs typeface="Arial" panose="020B0604020202020204" pitchFamily="34" charset="0"/>
              </a:rPr>
              <a:t>elaborate</a:t>
            </a:r>
            <a:endParaRPr lang="en-GB" sz="2800" b="1" i="1" dirty="0">
              <a:latin typeface="Fira Sans" panose="020B05030500000200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A65DD210-529E-472B-905E-F8D852FA8A91}"/>
              </a:ext>
            </a:extLst>
          </p:cNvPr>
          <p:cNvGraphicFramePr>
            <a:graphicFrameLocks noGrp="1"/>
          </p:cNvGraphicFramePr>
          <p:nvPr>
            <p:extLst>
              <p:ext uri="{D42A27DB-BD31-4B8C-83A1-F6EECF244321}">
                <p14:modId xmlns:p14="http://schemas.microsoft.com/office/powerpoint/2010/main" val="1676890471"/>
              </p:ext>
            </p:extLst>
          </p:nvPr>
        </p:nvGraphicFramePr>
        <p:xfrm>
          <a:off x="3805388" y="4356417"/>
          <a:ext cx="4813452" cy="914400"/>
        </p:xfrm>
        <a:graphic>
          <a:graphicData uri="http://schemas.openxmlformats.org/drawingml/2006/table">
            <a:tbl>
              <a:tblPr firstRow="1" bandRow="1">
                <a:tableStyleId>{5940675A-B579-460E-94D1-54222C63F5DA}</a:tableStyleId>
              </a:tblPr>
              <a:tblGrid>
                <a:gridCol w="1604484">
                  <a:extLst>
                    <a:ext uri="{9D8B030D-6E8A-4147-A177-3AD203B41FA5}">
                      <a16:colId xmlns:a16="http://schemas.microsoft.com/office/drawing/2014/main" val="2317565677"/>
                    </a:ext>
                  </a:extLst>
                </a:gridCol>
                <a:gridCol w="1604484">
                  <a:extLst>
                    <a:ext uri="{9D8B030D-6E8A-4147-A177-3AD203B41FA5}">
                      <a16:colId xmlns:a16="http://schemas.microsoft.com/office/drawing/2014/main" val="684974255"/>
                    </a:ext>
                  </a:extLst>
                </a:gridCol>
                <a:gridCol w="1604484">
                  <a:extLst>
                    <a:ext uri="{9D8B030D-6E8A-4147-A177-3AD203B41FA5}">
                      <a16:colId xmlns:a16="http://schemas.microsoft.com/office/drawing/2014/main" val="4278882838"/>
                    </a:ext>
                  </a:extLst>
                </a:gridCol>
              </a:tblGrid>
              <a:tr h="370840">
                <a:tc>
                  <a:txBody>
                    <a:bodyPr/>
                    <a:lstStyle/>
                    <a:p>
                      <a:pPr algn="ctr"/>
                      <a:r>
                        <a:rPr lang="en-GB" sz="2400" dirty="0">
                          <a:latin typeface="Fira Sans" panose="020B0503050000020004" pitchFamily="34" charset="0"/>
                          <a:cs typeface="Arial" panose="020B0604020202020204" pitchFamily="34" charset="0"/>
                        </a:rPr>
                        <a:t>0-back</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Fira Sans" panose="020B0503050000020004" pitchFamily="34" charset="0"/>
                          <a:cs typeface="Arial" panose="020B0604020202020204" pitchFamily="34" charset="0"/>
                        </a:rPr>
                        <a:t>1-back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Fira Sans" panose="020B0503050000020004" pitchFamily="34" charset="0"/>
                          <a:cs typeface="Arial" panose="020B0604020202020204" pitchFamily="34" charset="0"/>
                        </a:rPr>
                        <a:t>2-back</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5121479"/>
                  </a:ext>
                </a:extLst>
              </a:tr>
              <a:tr h="370840">
                <a:tc>
                  <a:txBody>
                    <a:bodyPr/>
                    <a:lstStyle/>
                    <a:p>
                      <a:pPr algn="ctr"/>
                      <a:endParaRPr lang="en-GB" sz="2400" b="1" dirty="0">
                        <a:latin typeface="Fira Sans" panose="020B05030500000200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Fira Sans" panose="020B05030500000200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Fira Sans" panose="020B05030500000200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5040048"/>
                  </a:ext>
                </a:extLst>
              </a:tr>
            </a:tbl>
          </a:graphicData>
        </a:graphic>
      </p:graphicFrame>
      <p:sp>
        <p:nvSpPr>
          <p:cNvPr id="20" name="TextBox 19">
            <a:extLst>
              <a:ext uri="{FF2B5EF4-FFF2-40B4-BE49-F238E27FC236}">
                <a16:creationId xmlns:a16="http://schemas.microsoft.com/office/drawing/2014/main" id="{78F20FB0-B084-4772-B577-A97C874893F1}"/>
              </a:ext>
            </a:extLst>
          </p:cNvPr>
          <p:cNvSpPr txBox="1"/>
          <p:nvPr/>
        </p:nvSpPr>
        <p:spPr>
          <a:xfrm>
            <a:off x="838200" y="2821074"/>
            <a:ext cx="1744508" cy="830997"/>
          </a:xfrm>
          <a:prstGeom prst="rect">
            <a:avLst/>
          </a:prstGeom>
          <a:noFill/>
          <a:ln>
            <a:noFill/>
          </a:ln>
        </p:spPr>
        <p:txBody>
          <a:bodyPr wrap="square" rtlCol="0">
            <a:spAutoFit/>
          </a:bodyPr>
          <a:lstStyle/>
          <a:p>
            <a:r>
              <a:rPr lang="en-GB" sz="2400" dirty="0">
                <a:latin typeface="Fira Sans" panose="020B0503050000020004" pitchFamily="34" charset="0"/>
                <a:cs typeface="Arial" panose="020B0604020202020204" pitchFamily="34" charset="0"/>
              </a:rPr>
              <a:t>depressed</a:t>
            </a:r>
          </a:p>
          <a:p>
            <a:r>
              <a:rPr lang="en-GB" sz="2400" dirty="0">
                <a:latin typeface="Fira Sans" panose="020B0503050000020004" pitchFamily="34" charset="0"/>
                <a:cs typeface="Arial" panose="020B0604020202020204" pitchFamily="34" charset="0"/>
              </a:rPr>
              <a:t>model</a:t>
            </a:r>
            <a:endParaRPr lang="en-GB" sz="2800" dirty="0">
              <a:latin typeface="Fira Sans" panose="020B0503050000020004" pitchFamily="34" charset="0"/>
              <a:cs typeface="Arial" panose="020B0604020202020204" pitchFamily="34" charset="0"/>
            </a:endParaRPr>
          </a:p>
        </p:txBody>
      </p:sp>
      <p:sp>
        <p:nvSpPr>
          <p:cNvPr id="21" name="TextBox 20">
            <a:extLst>
              <a:ext uri="{FF2B5EF4-FFF2-40B4-BE49-F238E27FC236}">
                <a16:creationId xmlns:a16="http://schemas.microsoft.com/office/drawing/2014/main" id="{D628940F-1083-4B82-8818-AFBB9CDE5A08}"/>
              </a:ext>
            </a:extLst>
          </p:cNvPr>
          <p:cNvSpPr txBox="1"/>
          <p:nvPr/>
        </p:nvSpPr>
        <p:spPr>
          <a:xfrm>
            <a:off x="838200" y="4325031"/>
            <a:ext cx="1744508" cy="830997"/>
          </a:xfrm>
          <a:prstGeom prst="rect">
            <a:avLst/>
          </a:prstGeom>
          <a:noFill/>
          <a:ln>
            <a:noFill/>
          </a:ln>
        </p:spPr>
        <p:txBody>
          <a:bodyPr wrap="square" rtlCol="0">
            <a:spAutoFit/>
          </a:bodyPr>
          <a:lstStyle/>
          <a:p>
            <a:r>
              <a:rPr lang="en-GB" sz="2400" dirty="0">
                <a:latin typeface="Fira Sans" panose="020B0503050000020004" pitchFamily="34" charset="0"/>
                <a:cs typeface="Arial" panose="020B0604020202020204" pitchFamily="34" charset="0"/>
              </a:rPr>
              <a:t>control model</a:t>
            </a:r>
          </a:p>
        </p:txBody>
      </p:sp>
      <p:sp>
        <p:nvSpPr>
          <p:cNvPr id="26" name="TextBox 25">
            <a:extLst>
              <a:ext uri="{FF2B5EF4-FFF2-40B4-BE49-F238E27FC236}">
                <a16:creationId xmlns:a16="http://schemas.microsoft.com/office/drawing/2014/main" id="{F3404D96-B396-4488-AA3A-A7C006B0F6FA}"/>
              </a:ext>
            </a:extLst>
          </p:cNvPr>
          <p:cNvSpPr txBox="1"/>
          <p:nvPr/>
        </p:nvSpPr>
        <p:spPr>
          <a:xfrm>
            <a:off x="7484538" y="4826194"/>
            <a:ext cx="686406" cy="461665"/>
          </a:xfrm>
          <a:prstGeom prst="rect">
            <a:avLst/>
          </a:prstGeom>
          <a:noFill/>
        </p:spPr>
        <p:txBody>
          <a:bodyPr wrap="none" rtlCol="0">
            <a:spAutoFit/>
          </a:bodyPr>
          <a:lstStyle/>
          <a:p>
            <a:r>
              <a:rPr lang="en-GB" sz="2400" b="1" dirty="0">
                <a:latin typeface="Fira Sans" panose="020B0503050000020004" pitchFamily="34" charset="0"/>
                <a:cs typeface="Arial" panose="020B0604020202020204" pitchFamily="34" charset="0"/>
              </a:rPr>
              <a:t>sad</a:t>
            </a:r>
          </a:p>
        </p:txBody>
      </p:sp>
      <p:sp>
        <p:nvSpPr>
          <p:cNvPr id="27" name="Rectangle 26">
            <a:extLst>
              <a:ext uri="{FF2B5EF4-FFF2-40B4-BE49-F238E27FC236}">
                <a16:creationId xmlns:a16="http://schemas.microsoft.com/office/drawing/2014/main" id="{D74FEBB7-DED5-40A9-930E-C6D2CAAD4203}"/>
              </a:ext>
            </a:extLst>
          </p:cNvPr>
          <p:cNvSpPr/>
          <p:nvPr/>
        </p:nvSpPr>
        <p:spPr>
          <a:xfrm>
            <a:off x="8762451" y="4740530"/>
            <a:ext cx="1333500" cy="5394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ira Sans" panose="020B0503050000020004" pitchFamily="34" charset="0"/>
            </a:endParaRPr>
          </a:p>
        </p:txBody>
      </p:sp>
    </p:spTree>
    <p:extLst>
      <p:ext uri="{BB962C8B-B14F-4D97-AF65-F5344CB8AC3E}">
        <p14:creationId xmlns:p14="http://schemas.microsoft.com/office/powerpoint/2010/main" val="381581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4.375E-6 4.44444E-6 L 0.03581 0.02453 C 0.04323 0.03009 0.05443 0.0331 0.06615 0.0331 C 0.07956 0.0331 0.09024 0.03009 0.09766 0.02453 L 0.1336 4.44444E-6 " pathEditMode="relative" rAng="0" ptsTypes="AAAAA">
                                      <p:cBhvr>
                                        <p:cTn id="6" dur="2000" fill="hold"/>
                                        <p:tgtEl>
                                          <p:spTgt spid="9"/>
                                        </p:tgtEl>
                                        <p:attrNameLst>
                                          <p:attrName>ppt_x</p:attrName>
                                          <p:attrName>ppt_y</p:attrName>
                                        </p:attrNameLst>
                                      </p:cBhvr>
                                      <p:rCtr x="6680" y="1644"/>
                                    </p:animMotion>
                                  </p:childTnLst>
                                </p:cTn>
                              </p:par>
                              <p:par>
                                <p:cTn id="7" presetID="37" presetClass="path" presetSubtype="0" accel="50000" decel="50000" fill="hold" grpId="0" nodeType="withEffect">
                                  <p:stCondLst>
                                    <p:cond delay="0"/>
                                  </p:stCondLst>
                                  <p:childTnLst>
                                    <p:animMotion origin="layout" path="M 2.70833E-6 1.48148E-6 L 0.0358 0.02454 C 0.04323 0.03009 0.05442 0.0331 0.06614 0.0331 C 0.07955 0.0331 0.09023 0.03009 0.09765 0.02454 L 0.13359 1.48148E-6 " pathEditMode="relative" rAng="0" ptsTypes="AAAAA">
                                      <p:cBhvr>
                                        <p:cTn id="8" dur="2000" fill="hold"/>
                                        <p:tgtEl>
                                          <p:spTgt spid="26"/>
                                        </p:tgtEl>
                                        <p:attrNameLst>
                                          <p:attrName>ppt_x</p:attrName>
                                          <p:attrName>ppt_y</p:attrName>
                                        </p:attrNameLst>
                                      </p:cBhvr>
                                      <p:rCtr x="6680" y="1644"/>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26" presetClass="emph" presetSubtype="0" fill="hold" grpId="1" nodeType="with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p:bldP spid="11"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5074D-5877-415A-A75C-1A587D96CA76}"/>
              </a:ext>
            </a:extLst>
          </p:cNvPr>
          <p:cNvSpPr>
            <a:spLocks noGrp="1"/>
          </p:cNvSpPr>
          <p:nvPr>
            <p:ph type="title"/>
          </p:nvPr>
        </p:nvSpPr>
        <p:spPr/>
        <p:txBody>
          <a:bodyPr/>
          <a:lstStyle/>
          <a:p>
            <a:r>
              <a:rPr lang="en-GB" dirty="0"/>
              <a:t>2-back model: modelling depression</a:t>
            </a:r>
          </a:p>
        </p:txBody>
      </p:sp>
      <p:sp>
        <p:nvSpPr>
          <p:cNvPr id="3" name="Content Placeholder 2">
            <a:extLst>
              <a:ext uri="{FF2B5EF4-FFF2-40B4-BE49-F238E27FC236}">
                <a16:creationId xmlns:a16="http://schemas.microsoft.com/office/drawing/2014/main" id="{F0CF79F4-414F-4508-BE1E-655C4909C299}"/>
              </a:ext>
            </a:extLst>
          </p:cNvPr>
          <p:cNvSpPr>
            <a:spLocks noGrp="1"/>
          </p:cNvSpPr>
          <p:nvPr>
            <p:ph idx="1"/>
          </p:nvPr>
        </p:nvSpPr>
        <p:spPr>
          <a:xfrm>
            <a:off x="838200" y="1190171"/>
            <a:ext cx="10515600" cy="4986792"/>
          </a:xfrm>
        </p:spPr>
        <p:txBody>
          <a:bodyPr/>
          <a:lstStyle/>
          <a:p>
            <a:pPr marL="0" indent="0">
              <a:buNone/>
            </a:pPr>
            <a:r>
              <a:rPr lang="en-GB" dirty="0">
                <a:latin typeface="Fira Sans" panose="020B0503050000020004" pitchFamily="34" charset="0"/>
              </a:rPr>
              <a:t>Faster integration of sad items</a:t>
            </a:r>
          </a:p>
          <a:p>
            <a:pPr lvl="1"/>
            <a:r>
              <a:rPr lang="en-GB" dirty="0"/>
              <a:t>Perceptual bias (higher chunk activation)</a:t>
            </a:r>
          </a:p>
        </p:txBody>
      </p:sp>
      <p:graphicFrame>
        <p:nvGraphicFramePr>
          <p:cNvPr id="4" name="Table 3">
            <a:extLst>
              <a:ext uri="{FF2B5EF4-FFF2-40B4-BE49-F238E27FC236}">
                <a16:creationId xmlns:a16="http://schemas.microsoft.com/office/drawing/2014/main" id="{4EDA11C0-FFB3-49A5-B9E5-8983B1F2D808}"/>
              </a:ext>
            </a:extLst>
          </p:cNvPr>
          <p:cNvGraphicFramePr>
            <a:graphicFrameLocks noGrp="1"/>
          </p:cNvGraphicFramePr>
          <p:nvPr>
            <p:extLst>
              <p:ext uri="{D42A27DB-BD31-4B8C-83A1-F6EECF244321}">
                <p14:modId xmlns:p14="http://schemas.microsoft.com/office/powerpoint/2010/main" val="3833949827"/>
              </p:ext>
            </p:extLst>
          </p:nvPr>
        </p:nvGraphicFramePr>
        <p:xfrm>
          <a:off x="5445504" y="2779373"/>
          <a:ext cx="4813452" cy="914400"/>
        </p:xfrm>
        <a:graphic>
          <a:graphicData uri="http://schemas.openxmlformats.org/drawingml/2006/table">
            <a:tbl>
              <a:tblPr firstRow="1" bandRow="1">
                <a:tableStyleId>{5940675A-B579-460E-94D1-54222C63F5DA}</a:tableStyleId>
              </a:tblPr>
              <a:tblGrid>
                <a:gridCol w="1604484">
                  <a:extLst>
                    <a:ext uri="{9D8B030D-6E8A-4147-A177-3AD203B41FA5}">
                      <a16:colId xmlns:a16="http://schemas.microsoft.com/office/drawing/2014/main" val="2317565677"/>
                    </a:ext>
                  </a:extLst>
                </a:gridCol>
                <a:gridCol w="1604484">
                  <a:extLst>
                    <a:ext uri="{9D8B030D-6E8A-4147-A177-3AD203B41FA5}">
                      <a16:colId xmlns:a16="http://schemas.microsoft.com/office/drawing/2014/main" val="684974255"/>
                    </a:ext>
                  </a:extLst>
                </a:gridCol>
                <a:gridCol w="1604484">
                  <a:extLst>
                    <a:ext uri="{9D8B030D-6E8A-4147-A177-3AD203B41FA5}">
                      <a16:colId xmlns:a16="http://schemas.microsoft.com/office/drawing/2014/main" val="4278882838"/>
                    </a:ext>
                  </a:extLst>
                </a:gridCol>
              </a:tblGrid>
              <a:tr h="370840">
                <a:tc>
                  <a:txBody>
                    <a:bodyPr/>
                    <a:lstStyle/>
                    <a:p>
                      <a:pPr algn="ctr"/>
                      <a:r>
                        <a:rPr lang="en-GB" sz="2400" dirty="0">
                          <a:latin typeface="Fira Sans" panose="020B0503050000020004" pitchFamily="34" charset="0"/>
                          <a:cs typeface="Arial" panose="020B0604020202020204" pitchFamily="34" charset="0"/>
                        </a:rPr>
                        <a:t>0-back</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Fira Sans" panose="020B0503050000020004" pitchFamily="34" charset="0"/>
                          <a:cs typeface="Arial" panose="020B0604020202020204" pitchFamily="34" charset="0"/>
                        </a:rPr>
                        <a:t>1-back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Fira Sans" panose="020B0503050000020004" pitchFamily="34" charset="0"/>
                          <a:cs typeface="Arial" panose="020B0604020202020204" pitchFamily="34" charset="0"/>
                        </a:rPr>
                        <a:t>2-back</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5121479"/>
                  </a:ext>
                </a:extLst>
              </a:tr>
              <a:tr h="370840">
                <a:tc>
                  <a:txBody>
                    <a:bodyPr/>
                    <a:lstStyle/>
                    <a:p>
                      <a:pPr algn="ctr"/>
                      <a:endParaRPr lang="en-GB" sz="2400" b="1" dirty="0">
                        <a:latin typeface="Fira Sans" panose="020B05030500000200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Fira Sans" panose="020B05030500000200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Fira Sans" panose="020B05030500000200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5040048"/>
                  </a:ext>
                </a:extLst>
              </a:tr>
            </a:tbl>
          </a:graphicData>
        </a:graphic>
      </p:graphicFrame>
      <p:graphicFrame>
        <p:nvGraphicFramePr>
          <p:cNvPr id="12" name="Table 11">
            <a:extLst>
              <a:ext uri="{FF2B5EF4-FFF2-40B4-BE49-F238E27FC236}">
                <a16:creationId xmlns:a16="http://schemas.microsoft.com/office/drawing/2014/main" id="{A65DD210-529E-472B-905E-F8D852FA8A91}"/>
              </a:ext>
            </a:extLst>
          </p:cNvPr>
          <p:cNvGraphicFramePr>
            <a:graphicFrameLocks noGrp="1"/>
          </p:cNvGraphicFramePr>
          <p:nvPr>
            <p:extLst>
              <p:ext uri="{D42A27DB-BD31-4B8C-83A1-F6EECF244321}">
                <p14:modId xmlns:p14="http://schemas.microsoft.com/office/powerpoint/2010/main" val="700961690"/>
              </p:ext>
            </p:extLst>
          </p:nvPr>
        </p:nvGraphicFramePr>
        <p:xfrm>
          <a:off x="5445504" y="4356417"/>
          <a:ext cx="4813452" cy="914400"/>
        </p:xfrm>
        <a:graphic>
          <a:graphicData uri="http://schemas.openxmlformats.org/drawingml/2006/table">
            <a:tbl>
              <a:tblPr firstRow="1" bandRow="1">
                <a:tableStyleId>{5940675A-B579-460E-94D1-54222C63F5DA}</a:tableStyleId>
              </a:tblPr>
              <a:tblGrid>
                <a:gridCol w="1604484">
                  <a:extLst>
                    <a:ext uri="{9D8B030D-6E8A-4147-A177-3AD203B41FA5}">
                      <a16:colId xmlns:a16="http://schemas.microsoft.com/office/drawing/2014/main" val="2317565677"/>
                    </a:ext>
                  </a:extLst>
                </a:gridCol>
                <a:gridCol w="1604484">
                  <a:extLst>
                    <a:ext uri="{9D8B030D-6E8A-4147-A177-3AD203B41FA5}">
                      <a16:colId xmlns:a16="http://schemas.microsoft.com/office/drawing/2014/main" val="684974255"/>
                    </a:ext>
                  </a:extLst>
                </a:gridCol>
                <a:gridCol w="1604484">
                  <a:extLst>
                    <a:ext uri="{9D8B030D-6E8A-4147-A177-3AD203B41FA5}">
                      <a16:colId xmlns:a16="http://schemas.microsoft.com/office/drawing/2014/main" val="4278882838"/>
                    </a:ext>
                  </a:extLst>
                </a:gridCol>
              </a:tblGrid>
              <a:tr h="370840">
                <a:tc>
                  <a:txBody>
                    <a:bodyPr/>
                    <a:lstStyle/>
                    <a:p>
                      <a:pPr algn="ctr"/>
                      <a:r>
                        <a:rPr lang="en-GB" sz="2400" dirty="0">
                          <a:latin typeface="Fira Sans" panose="020B0503050000020004" pitchFamily="34" charset="0"/>
                          <a:cs typeface="Arial" panose="020B0604020202020204" pitchFamily="34" charset="0"/>
                        </a:rPr>
                        <a:t>0-back</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Fira Sans" panose="020B0503050000020004" pitchFamily="34" charset="0"/>
                          <a:cs typeface="Arial" panose="020B0604020202020204" pitchFamily="34" charset="0"/>
                        </a:rPr>
                        <a:t>1-back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Fira Sans" panose="020B0503050000020004" pitchFamily="34" charset="0"/>
                          <a:cs typeface="Arial" panose="020B0604020202020204" pitchFamily="34" charset="0"/>
                        </a:rPr>
                        <a:t>2-back</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5121479"/>
                  </a:ext>
                </a:extLst>
              </a:tr>
              <a:tr h="370840">
                <a:tc>
                  <a:txBody>
                    <a:bodyPr/>
                    <a:lstStyle/>
                    <a:p>
                      <a:pPr algn="ctr"/>
                      <a:endParaRPr lang="en-GB" sz="2400" b="1" dirty="0">
                        <a:latin typeface="Fira Sans" panose="020B05030500000200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Fira Sans" panose="020B05030500000200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Fira Sans" panose="020B05030500000200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5040048"/>
                  </a:ext>
                </a:extLst>
              </a:tr>
            </a:tbl>
          </a:graphicData>
        </a:graphic>
      </p:graphicFrame>
      <p:sp>
        <p:nvSpPr>
          <p:cNvPr id="22" name="TextBox 21">
            <a:extLst>
              <a:ext uri="{FF2B5EF4-FFF2-40B4-BE49-F238E27FC236}">
                <a16:creationId xmlns:a16="http://schemas.microsoft.com/office/drawing/2014/main" id="{25256748-02F0-4B6D-B9A1-E0BD78145367}"/>
              </a:ext>
            </a:extLst>
          </p:cNvPr>
          <p:cNvSpPr txBox="1"/>
          <p:nvPr/>
        </p:nvSpPr>
        <p:spPr>
          <a:xfrm>
            <a:off x="838200" y="2821074"/>
            <a:ext cx="1744508" cy="830997"/>
          </a:xfrm>
          <a:prstGeom prst="rect">
            <a:avLst/>
          </a:prstGeom>
          <a:noFill/>
          <a:ln>
            <a:noFill/>
          </a:ln>
        </p:spPr>
        <p:txBody>
          <a:bodyPr wrap="square" rtlCol="0">
            <a:spAutoFit/>
          </a:bodyPr>
          <a:lstStyle/>
          <a:p>
            <a:r>
              <a:rPr lang="en-GB" sz="2400" dirty="0">
                <a:latin typeface="Fira Sans" panose="020B0503050000020004" pitchFamily="34" charset="0"/>
                <a:cs typeface="Arial" panose="020B0604020202020204" pitchFamily="34" charset="0"/>
              </a:rPr>
              <a:t>depressed</a:t>
            </a:r>
          </a:p>
          <a:p>
            <a:r>
              <a:rPr lang="en-GB" sz="2400" dirty="0">
                <a:latin typeface="Fira Sans" panose="020B0503050000020004" pitchFamily="34" charset="0"/>
                <a:cs typeface="Arial" panose="020B0604020202020204" pitchFamily="34" charset="0"/>
              </a:rPr>
              <a:t>model</a:t>
            </a:r>
            <a:endParaRPr lang="en-GB" sz="2800" dirty="0">
              <a:latin typeface="Fira Sans" panose="020B0503050000020004" pitchFamily="34" charset="0"/>
              <a:cs typeface="Arial" panose="020B0604020202020204" pitchFamily="34" charset="0"/>
            </a:endParaRPr>
          </a:p>
        </p:txBody>
      </p:sp>
      <p:sp>
        <p:nvSpPr>
          <p:cNvPr id="23" name="TextBox 22">
            <a:extLst>
              <a:ext uri="{FF2B5EF4-FFF2-40B4-BE49-F238E27FC236}">
                <a16:creationId xmlns:a16="http://schemas.microsoft.com/office/drawing/2014/main" id="{22301FBA-AEF1-4044-987B-6F23D7B71B32}"/>
              </a:ext>
            </a:extLst>
          </p:cNvPr>
          <p:cNvSpPr txBox="1"/>
          <p:nvPr/>
        </p:nvSpPr>
        <p:spPr>
          <a:xfrm>
            <a:off x="838200" y="4325031"/>
            <a:ext cx="1744508" cy="830997"/>
          </a:xfrm>
          <a:prstGeom prst="rect">
            <a:avLst/>
          </a:prstGeom>
          <a:noFill/>
          <a:ln>
            <a:noFill/>
          </a:ln>
        </p:spPr>
        <p:txBody>
          <a:bodyPr wrap="square" rtlCol="0">
            <a:spAutoFit/>
          </a:bodyPr>
          <a:lstStyle/>
          <a:p>
            <a:r>
              <a:rPr lang="en-GB" sz="2400" dirty="0">
                <a:latin typeface="Fira Sans" panose="020B0503050000020004" pitchFamily="34" charset="0"/>
                <a:cs typeface="Arial" panose="020B0604020202020204" pitchFamily="34" charset="0"/>
              </a:rPr>
              <a:t>control model</a:t>
            </a:r>
          </a:p>
        </p:txBody>
      </p:sp>
      <p:sp>
        <p:nvSpPr>
          <p:cNvPr id="14" name="TextBox 13">
            <a:extLst>
              <a:ext uri="{FF2B5EF4-FFF2-40B4-BE49-F238E27FC236}">
                <a16:creationId xmlns:a16="http://schemas.microsoft.com/office/drawing/2014/main" id="{BA330AF8-6246-4F76-86F8-6354678AF5F6}"/>
              </a:ext>
            </a:extLst>
          </p:cNvPr>
          <p:cNvSpPr txBox="1"/>
          <p:nvPr/>
        </p:nvSpPr>
        <p:spPr>
          <a:xfrm>
            <a:off x="5922431" y="3232108"/>
            <a:ext cx="686406" cy="461665"/>
          </a:xfrm>
          <a:prstGeom prst="rect">
            <a:avLst/>
          </a:prstGeom>
          <a:noFill/>
        </p:spPr>
        <p:txBody>
          <a:bodyPr wrap="none" rtlCol="0">
            <a:spAutoFit/>
          </a:bodyPr>
          <a:lstStyle/>
          <a:p>
            <a:r>
              <a:rPr lang="en-GB" sz="2400" b="1" dirty="0">
                <a:latin typeface="Fira Sans" panose="020B0503050000020004" pitchFamily="34" charset="0"/>
                <a:cs typeface="Arial" panose="020B0604020202020204" pitchFamily="34" charset="0"/>
              </a:rPr>
              <a:t>sad</a:t>
            </a:r>
          </a:p>
        </p:txBody>
      </p:sp>
      <p:sp>
        <p:nvSpPr>
          <p:cNvPr id="16" name="TextBox 15">
            <a:extLst>
              <a:ext uri="{FF2B5EF4-FFF2-40B4-BE49-F238E27FC236}">
                <a16:creationId xmlns:a16="http://schemas.microsoft.com/office/drawing/2014/main" id="{0B778B98-FF4D-41BF-90A3-18A250414C8B}"/>
              </a:ext>
            </a:extLst>
          </p:cNvPr>
          <p:cNvSpPr txBox="1"/>
          <p:nvPr/>
        </p:nvSpPr>
        <p:spPr>
          <a:xfrm>
            <a:off x="5922431" y="4809039"/>
            <a:ext cx="686406" cy="461665"/>
          </a:xfrm>
          <a:prstGeom prst="rect">
            <a:avLst/>
          </a:prstGeom>
          <a:noFill/>
        </p:spPr>
        <p:txBody>
          <a:bodyPr wrap="none" rtlCol="0">
            <a:spAutoFit/>
          </a:bodyPr>
          <a:lstStyle/>
          <a:p>
            <a:r>
              <a:rPr lang="en-GB" sz="2400" b="1" dirty="0">
                <a:latin typeface="Fira Sans" panose="020B0503050000020004" pitchFamily="34" charset="0"/>
                <a:cs typeface="Arial" panose="020B0604020202020204" pitchFamily="34" charset="0"/>
              </a:rPr>
              <a:t>sad</a:t>
            </a:r>
          </a:p>
        </p:txBody>
      </p:sp>
      <p:pic>
        <p:nvPicPr>
          <p:cNvPr id="17" name="Graphic 16" descr="Arrow: Straight">
            <a:extLst>
              <a:ext uri="{FF2B5EF4-FFF2-40B4-BE49-F238E27FC236}">
                <a16:creationId xmlns:a16="http://schemas.microsoft.com/office/drawing/2014/main" id="{DF0DE153-2D2A-4C43-B904-9FA6AE0CB8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078822" y="2562899"/>
            <a:ext cx="1744507" cy="914400"/>
          </a:xfrm>
          <a:prstGeom prst="rect">
            <a:avLst/>
          </a:prstGeom>
        </p:spPr>
      </p:pic>
      <p:pic>
        <p:nvPicPr>
          <p:cNvPr id="20" name="Graphic 19" descr="Arrow: Straight">
            <a:extLst>
              <a:ext uri="{FF2B5EF4-FFF2-40B4-BE49-F238E27FC236}">
                <a16:creationId xmlns:a16="http://schemas.microsoft.com/office/drawing/2014/main" id="{95E10F63-C04B-4D00-B9B5-0C4A3D8B7C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485787" y="4347374"/>
            <a:ext cx="930575" cy="461665"/>
          </a:xfrm>
          <a:prstGeom prst="rect">
            <a:avLst/>
          </a:prstGeom>
        </p:spPr>
      </p:pic>
      <p:pic>
        <p:nvPicPr>
          <p:cNvPr id="21" name="Picture 20">
            <a:extLst>
              <a:ext uri="{FF2B5EF4-FFF2-40B4-BE49-F238E27FC236}">
                <a16:creationId xmlns:a16="http://schemas.microsoft.com/office/drawing/2014/main" id="{1B33ED8A-E7DF-4282-B460-105B263D6E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8894" y="515939"/>
            <a:ext cx="1945166" cy="1945166"/>
          </a:xfrm>
          <a:prstGeom prst="rect">
            <a:avLst/>
          </a:prstGeom>
          <a:solidFill>
            <a:schemeClr val="accent5">
              <a:lumMod val="20000"/>
              <a:lumOff val="80000"/>
            </a:schemeClr>
          </a:solidFill>
          <a:ln w="19050">
            <a:solidFill>
              <a:schemeClr val="tx1"/>
            </a:solidFill>
          </a:ln>
        </p:spPr>
      </p:pic>
    </p:spTree>
    <p:extLst>
      <p:ext uri="{BB962C8B-B14F-4D97-AF65-F5344CB8AC3E}">
        <p14:creationId xmlns:p14="http://schemas.microsoft.com/office/powerpoint/2010/main" val="2602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63" presetClass="path" presetSubtype="0" decel="50000" fill="hold" grpId="0" nodeType="withEffect">
                                  <p:stCondLst>
                                    <p:cond delay="0"/>
                                  </p:stCondLst>
                                  <p:childTnLst>
                                    <p:animMotion origin="layout" path="M -0.16758 -0.00185 L -2.29167E-6 -1.11111E-6 " pathEditMode="relative" rAng="0" ptsTypes="AA">
                                      <p:cBhvr>
                                        <p:cTn id="8" dur="1000" fill="hold"/>
                                        <p:tgtEl>
                                          <p:spTgt spid="14"/>
                                        </p:tgtEl>
                                        <p:attrNameLst>
                                          <p:attrName>ppt_x</p:attrName>
                                          <p:attrName>ppt_y</p:attrName>
                                        </p:attrNameLst>
                                      </p:cBhvr>
                                      <p:rCtr x="8372" y="93"/>
                                    </p:animMotion>
                                  </p:childTnLst>
                                </p:cTn>
                              </p:par>
                              <p:par>
                                <p:cTn id="9" presetID="1" presetClass="entr" presetSubtype="0" fill="hold" grpId="1"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63" presetClass="path" presetSubtype="0" decel="50000" fill="hold" grpId="2" nodeType="withEffect">
                                  <p:stCondLst>
                                    <p:cond delay="0"/>
                                  </p:stCondLst>
                                  <p:childTnLst>
                                    <p:animMotion origin="layout" path="M -0.16758 0.00023 L -2.29167E-6 -2.22222E-6 " pathEditMode="relative" rAng="0" ptsTypes="AA">
                                      <p:cBhvr>
                                        <p:cTn id="12" dur="2000" fill="hold"/>
                                        <p:tgtEl>
                                          <p:spTgt spid="16"/>
                                        </p:tgtEl>
                                        <p:attrNameLst>
                                          <p:attrName>ppt_x</p:attrName>
                                          <p:attrName>ppt_y</p:attrName>
                                        </p:attrNameLst>
                                      </p:cBhvr>
                                      <p:rCtr x="837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1"/>
      <p:bldP spid="16"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66DB-6E3C-4170-BF0F-1C705D04288D}"/>
              </a:ext>
            </a:extLst>
          </p:cNvPr>
          <p:cNvSpPr>
            <a:spLocks noGrp="1"/>
          </p:cNvSpPr>
          <p:nvPr>
            <p:ph type="title"/>
          </p:nvPr>
        </p:nvSpPr>
        <p:spPr/>
        <p:txBody>
          <a:bodyPr/>
          <a:lstStyle/>
          <a:p>
            <a:r>
              <a:rPr lang="en-GB" dirty="0"/>
              <a:t>2-back model: modelling depression</a:t>
            </a:r>
          </a:p>
        </p:txBody>
      </p:sp>
      <p:sp>
        <p:nvSpPr>
          <p:cNvPr id="3" name="Content Placeholder 2">
            <a:extLst>
              <a:ext uri="{FF2B5EF4-FFF2-40B4-BE49-F238E27FC236}">
                <a16:creationId xmlns:a16="http://schemas.microsoft.com/office/drawing/2014/main" id="{4B1D72E9-1D31-48D6-A2DE-D1919AA4C402}"/>
              </a:ext>
            </a:extLst>
          </p:cNvPr>
          <p:cNvSpPr>
            <a:spLocks noGrp="1"/>
          </p:cNvSpPr>
          <p:nvPr>
            <p:ph idx="1"/>
          </p:nvPr>
        </p:nvSpPr>
        <p:spPr/>
        <p:txBody>
          <a:bodyPr>
            <a:normAutofit/>
          </a:bodyPr>
          <a:lstStyle/>
          <a:p>
            <a:pPr marL="0" indent="0">
              <a:buNone/>
            </a:pPr>
            <a:r>
              <a:rPr lang="en-GB" dirty="0">
                <a:latin typeface="Fira Sans" panose="020B0503050000020004" pitchFamily="34" charset="0"/>
              </a:rPr>
              <a:t>More mind-wandering / rumination</a:t>
            </a:r>
          </a:p>
          <a:p>
            <a:pPr lvl="1">
              <a:buFont typeface="Fira Sans Light" panose="020B0403050000020004" pitchFamily="34" charset="0"/>
              <a:buChar char="→"/>
            </a:pPr>
            <a:r>
              <a:rPr lang="en-GB" dirty="0"/>
              <a:t> Increased activation of </a:t>
            </a:r>
            <a:r>
              <a:rPr lang="en-GB" i="1" dirty="0"/>
              <a:t>wander</a:t>
            </a:r>
            <a:r>
              <a:rPr lang="en-GB" dirty="0"/>
              <a:t> goal</a:t>
            </a:r>
          </a:p>
          <a:p>
            <a:pPr lvl="1"/>
            <a:endParaRPr lang="en-GB" dirty="0"/>
          </a:p>
          <a:p>
            <a:pPr marL="0" indent="0">
              <a:buNone/>
            </a:pPr>
            <a:endParaRPr lang="en-GB" dirty="0">
              <a:latin typeface="Fira Sans" panose="020B0503050000020004" pitchFamily="34" charset="0"/>
            </a:endParaRPr>
          </a:p>
          <a:p>
            <a:pPr marL="0" indent="0">
              <a:buNone/>
            </a:pPr>
            <a:r>
              <a:rPr lang="en-GB" dirty="0">
                <a:latin typeface="Fira Sans" panose="020B0503050000020004" pitchFamily="34" charset="0"/>
              </a:rPr>
              <a:t>Psychomotor slowing</a:t>
            </a:r>
          </a:p>
          <a:p>
            <a:pPr lvl="1">
              <a:buFont typeface="Fira Sans Light" panose="020B0403050000020004" pitchFamily="34" charset="0"/>
              <a:buChar char="→"/>
            </a:pPr>
            <a:r>
              <a:rPr lang="en-GB" dirty="0">
                <a:sym typeface="Wingdings" panose="05000000000000000000" pitchFamily="2" charset="2"/>
              </a:rPr>
              <a:t> Slower keypress</a:t>
            </a:r>
          </a:p>
          <a:p>
            <a:pPr lvl="1">
              <a:buFont typeface="Fira Sans Light" panose="020B0403050000020004" pitchFamily="34" charset="0"/>
              <a:buChar char="→"/>
            </a:pPr>
            <a:endParaRPr lang="en-GB" dirty="0">
              <a:latin typeface="Fira Sans" panose="020B0503050000020004" pitchFamily="34" charset="0"/>
            </a:endParaRPr>
          </a:p>
          <a:p>
            <a:pPr marL="0" indent="0">
              <a:buNone/>
            </a:pPr>
            <a:endParaRPr lang="en-GB" dirty="0">
              <a:latin typeface="Fira Sans" panose="020B0503050000020004" pitchFamily="34" charset="0"/>
            </a:endParaRPr>
          </a:p>
          <a:p>
            <a:pPr marL="0" indent="0">
              <a:buNone/>
            </a:pPr>
            <a:r>
              <a:rPr lang="en-GB" dirty="0">
                <a:latin typeface="Fira Sans" panose="020B0503050000020004" pitchFamily="34" charset="0"/>
              </a:rPr>
              <a:t>Biased treatment of negative items in WM</a:t>
            </a:r>
          </a:p>
          <a:p>
            <a:pPr lvl="1">
              <a:buFont typeface="Fira Sans Light" panose="020B0403050000020004" pitchFamily="34" charset="0"/>
              <a:buChar char="→"/>
            </a:pPr>
            <a:r>
              <a:rPr lang="en-GB" dirty="0">
                <a:sym typeface="Wingdings" panose="05000000000000000000" pitchFamily="2" charset="2"/>
              </a:rPr>
              <a:t> Faster integration</a:t>
            </a:r>
          </a:p>
          <a:p>
            <a:pPr lvl="1">
              <a:buFont typeface="Fira Sans Light" panose="020B0403050000020004" pitchFamily="34" charset="0"/>
              <a:buChar char="→"/>
            </a:pPr>
            <a:r>
              <a:rPr lang="en-GB" dirty="0">
                <a:sym typeface="Wingdings" panose="05000000000000000000" pitchFamily="2" charset="2"/>
              </a:rPr>
              <a:t> Slower disengagement (elaboration)</a:t>
            </a:r>
          </a:p>
        </p:txBody>
      </p:sp>
    </p:spTree>
    <p:extLst>
      <p:ext uri="{BB962C8B-B14F-4D97-AF65-F5344CB8AC3E}">
        <p14:creationId xmlns:p14="http://schemas.microsoft.com/office/powerpoint/2010/main" val="261238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D0A89-1F9E-4B25-A159-DD792AD1E52C}"/>
              </a:ext>
            </a:extLst>
          </p:cNvPr>
          <p:cNvSpPr>
            <a:spLocks noGrp="1"/>
          </p:cNvSpPr>
          <p:nvPr>
            <p:ph type="title"/>
          </p:nvPr>
        </p:nvSpPr>
        <p:spPr>
          <a:xfrm>
            <a:off x="0" y="0"/>
            <a:ext cx="12192000" cy="827315"/>
          </a:xfrm>
        </p:spPr>
        <p:txBody>
          <a:bodyPr/>
          <a:lstStyle/>
          <a:p>
            <a:r>
              <a:rPr lang="en-GB" dirty="0"/>
              <a:t>2-back model also captures behavioural differences</a:t>
            </a:r>
          </a:p>
        </p:txBody>
      </p:sp>
      <p:pic>
        <p:nvPicPr>
          <p:cNvPr id="10" name="Picture 9">
            <a:extLst>
              <a:ext uri="{FF2B5EF4-FFF2-40B4-BE49-F238E27FC236}">
                <a16:creationId xmlns:a16="http://schemas.microsoft.com/office/drawing/2014/main" id="{EEF83E69-FF62-46EF-A0F7-672C1E730814}"/>
              </a:ext>
            </a:extLst>
          </p:cNvPr>
          <p:cNvPicPr>
            <a:picLocks noChangeAspect="1"/>
          </p:cNvPicPr>
          <p:nvPr/>
        </p:nvPicPr>
        <p:blipFill rotWithShape="1">
          <a:blip r:embed="rId3">
            <a:clrChange>
              <a:clrFrom>
                <a:srgbClr val="FFFFFF"/>
              </a:clrFrom>
              <a:clrTo>
                <a:srgbClr val="FFFFFF">
                  <a:alpha val="0"/>
                </a:srgbClr>
              </a:clrTo>
            </a:clrChange>
          </a:blip>
          <a:srcRect t="86887" b="6421"/>
          <a:stretch/>
        </p:blipFill>
        <p:spPr>
          <a:xfrm>
            <a:off x="2778049" y="6125610"/>
            <a:ext cx="6635903" cy="345675"/>
          </a:xfrm>
          <a:prstGeom prst="rect">
            <a:avLst/>
          </a:prstGeom>
        </p:spPr>
      </p:pic>
      <p:pic>
        <p:nvPicPr>
          <p:cNvPr id="11" name="Picture 10">
            <a:extLst>
              <a:ext uri="{FF2B5EF4-FFF2-40B4-BE49-F238E27FC236}">
                <a16:creationId xmlns:a16="http://schemas.microsoft.com/office/drawing/2014/main" id="{E57D2D87-BFB9-4DDB-9595-66CBA3FDDC49}"/>
              </a:ext>
            </a:extLst>
          </p:cNvPr>
          <p:cNvPicPr>
            <a:picLocks noChangeAspect="1"/>
          </p:cNvPicPr>
          <p:nvPr/>
        </p:nvPicPr>
        <p:blipFill rotWithShape="1">
          <a:blip r:embed="rId3">
            <a:clrChange>
              <a:clrFrom>
                <a:srgbClr val="FFFFFF"/>
              </a:clrFrom>
              <a:clrTo>
                <a:srgbClr val="FFFFFF">
                  <a:alpha val="0"/>
                </a:srgbClr>
              </a:clrTo>
            </a:clrChange>
          </a:blip>
          <a:srcRect t="93580" b="151"/>
          <a:stretch/>
        </p:blipFill>
        <p:spPr>
          <a:xfrm>
            <a:off x="2778049" y="6471284"/>
            <a:ext cx="6635903" cy="323851"/>
          </a:xfrm>
          <a:prstGeom prst="rect">
            <a:avLst/>
          </a:prstGeom>
        </p:spPr>
      </p:pic>
      <p:sp>
        <p:nvSpPr>
          <p:cNvPr id="4" name="TextBox 3">
            <a:extLst>
              <a:ext uri="{FF2B5EF4-FFF2-40B4-BE49-F238E27FC236}">
                <a16:creationId xmlns:a16="http://schemas.microsoft.com/office/drawing/2014/main" id="{C0F6E652-9E3A-491B-81F6-D644FDED55B3}"/>
              </a:ext>
            </a:extLst>
          </p:cNvPr>
          <p:cNvSpPr txBox="1"/>
          <p:nvPr/>
        </p:nvSpPr>
        <p:spPr>
          <a:xfrm>
            <a:off x="1519531" y="1069412"/>
            <a:ext cx="2517036" cy="523220"/>
          </a:xfrm>
          <a:prstGeom prst="rect">
            <a:avLst/>
          </a:prstGeom>
          <a:noFill/>
          <a:ln>
            <a:noFill/>
          </a:ln>
        </p:spPr>
        <p:txBody>
          <a:bodyPr wrap="none" rtlCol="0">
            <a:spAutoFit/>
          </a:bodyPr>
          <a:lstStyle/>
          <a:p>
            <a:r>
              <a:rPr lang="en-GB" sz="2800" dirty="0">
                <a:latin typeface="Fira Sans" panose="020B0503050000020004" pitchFamily="34" charset="0"/>
                <a:cs typeface="Arial" panose="020B0604020202020204" pitchFamily="34" charset="0"/>
              </a:rPr>
              <a:t>Response rate</a:t>
            </a:r>
            <a:endParaRPr lang="en-GB" sz="3200" b="1" dirty="0">
              <a:latin typeface="Fira Sans" panose="020B0503050000020004" pitchFamily="34" charset="0"/>
              <a:cs typeface="Arial" panose="020B0604020202020204" pitchFamily="34" charset="0"/>
            </a:endParaRPr>
          </a:p>
        </p:txBody>
      </p:sp>
      <p:sp>
        <p:nvSpPr>
          <p:cNvPr id="5" name="TextBox 4">
            <a:extLst>
              <a:ext uri="{FF2B5EF4-FFF2-40B4-BE49-F238E27FC236}">
                <a16:creationId xmlns:a16="http://schemas.microsoft.com/office/drawing/2014/main" id="{BC1C9C34-6678-42CE-947E-828EE4094DFA}"/>
              </a:ext>
            </a:extLst>
          </p:cNvPr>
          <p:cNvSpPr txBox="1"/>
          <p:nvPr/>
        </p:nvSpPr>
        <p:spPr>
          <a:xfrm>
            <a:off x="4730600" y="1069412"/>
            <a:ext cx="3086101" cy="523220"/>
          </a:xfrm>
          <a:prstGeom prst="rect">
            <a:avLst/>
          </a:prstGeom>
          <a:noFill/>
          <a:ln>
            <a:noFill/>
          </a:ln>
        </p:spPr>
        <p:txBody>
          <a:bodyPr wrap="none" rtlCol="0">
            <a:spAutoFit/>
          </a:bodyPr>
          <a:lstStyle/>
          <a:p>
            <a:r>
              <a:rPr lang="en-GB" sz="2800" dirty="0">
                <a:latin typeface="Fira Sans" panose="020B0503050000020004" pitchFamily="34" charset="0"/>
                <a:cs typeface="Arial" panose="020B0604020202020204" pitchFamily="34" charset="0"/>
              </a:rPr>
              <a:t>Response time (</a:t>
            </a:r>
            <a:r>
              <a:rPr lang="en-GB" sz="2800" i="1" dirty="0">
                <a:latin typeface="Fira Sans" panose="020B0503050000020004" pitchFamily="34" charset="0"/>
                <a:cs typeface="Arial" panose="020B0604020202020204" pitchFamily="34" charset="0"/>
              </a:rPr>
              <a:t>s</a:t>
            </a:r>
            <a:r>
              <a:rPr lang="en-GB" sz="2800" dirty="0">
                <a:latin typeface="Fira Sans" panose="020B0503050000020004" pitchFamily="34" charset="0"/>
                <a:cs typeface="Arial" panose="020B0604020202020204" pitchFamily="34" charset="0"/>
              </a:rPr>
              <a:t>)</a:t>
            </a:r>
            <a:endParaRPr lang="en-GB" sz="3200" b="1" dirty="0">
              <a:latin typeface="Fira Sans" panose="020B0503050000020004" pitchFamily="34" charset="0"/>
              <a:cs typeface="Arial" panose="020B0604020202020204" pitchFamily="34" charset="0"/>
            </a:endParaRPr>
          </a:p>
        </p:txBody>
      </p:sp>
      <p:sp>
        <p:nvSpPr>
          <p:cNvPr id="6" name="TextBox 5">
            <a:extLst>
              <a:ext uri="{FF2B5EF4-FFF2-40B4-BE49-F238E27FC236}">
                <a16:creationId xmlns:a16="http://schemas.microsoft.com/office/drawing/2014/main" id="{EC9B8C8D-A408-42CC-9997-8108D08E2A60}"/>
              </a:ext>
            </a:extLst>
          </p:cNvPr>
          <p:cNvSpPr txBox="1"/>
          <p:nvPr/>
        </p:nvSpPr>
        <p:spPr>
          <a:xfrm>
            <a:off x="9102147" y="1069412"/>
            <a:ext cx="1622560" cy="523220"/>
          </a:xfrm>
          <a:prstGeom prst="rect">
            <a:avLst/>
          </a:prstGeom>
          <a:noFill/>
          <a:ln>
            <a:noFill/>
          </a:ln>
        </p:spPr>
        <p:txBody>
          <a:bodyPr wrap="none" rtlCol="0">
            <a:spAutoFit/>
          </a:bodyPr>
          <a:lstStyle/>
          <a:p>
            <a:r>
              <a:rPr lang="en-GB" sz="2800" dirty="0">
                <a:latin typeface="Fira Sans" panose="020B0503050000020004" pitchFamily="34" charset="0"/>
                <a:cs typeface="Arial" panose="020B0604020202020204" pitchFamily="34" charset="0"/>
              </a:rPr>
              <a:t>Accuracy</a:t>
            </a:r>
            <a:endParaRPr lang="en-GB" sz="3200" b="1" dirty="0">
              <a:latin typeface="Fira Sans" panose="020B05030500000200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80A1C65D-77C1-4A47-8A69-BA444B525FD2}"/>
              </a:ext>
            </a:extLst>
          </p:cNvPr>
          <p:cNvGrpSpPr/>
          <p:nvPr/>
        </p:nvGrpSpPr>
        <p:grpSpPr>
          <a:xfrm>
            <a:off x="1656981" y="1638514"/>
            <a:ext cx="3086443" cy="4312705"/>
            <a:chOff x="1656981" y="1638514"/>
            <a:chExt cx="3086443" cy="4312705"/>
          </a:xfrm>
        </p:grpSpPr>
        <p:sp>
          <p:nvSpPr>
            <p:cNvPr id="17" name="TextBox 16">
              <a:extLst>
                <a:ext uri="{FF2B5EF4-FFF2-40B4-BE49-F238E27FC236}">
                  <a16:creationId xmlns:a16="http://schemas.microsoft.com/office/drawing/2014/main" id="{A1999347-EE4A-4ADA-A982-902A576C7D14}"/>
                </a:ext>
              </a:extLst>
            </p:cNvPr>
            <p:cNvSpPr txBox="1"/>
            <p:nvPr/>
          </p:nvSpPr>
          <p:spPr>
            <a:xfrm>
              <a:off x="3324445" y="5351055"/>
              <a:ext cx="1418979"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algn="ctr"/>
              <a:r>
                <a:rPr lang="en-GB" sz="2000" dirty="0">
                  <a:latin typeface="Fira Sans" panose="020B0503050000020004" pitchFamily="34" charset="0"/>
                  <a:cs typeface="Arial" panose="020B0604020202020204" pitchFamily="34" charset="0"/>
                </a:rPr>
                <a:t>RMSE = .04</a:t>
              </a:r>
              <a:endParaRPr lang="en-GB" sz="2400" b="1" dirty="0">
                <a:latin typeface="Fira Sans" panose="020B05030500000200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7107A9FE-4936-4884-9443-11D8BCD5E597}"/>
                </a:ext>
              </a:extLst>
            </p:cNvPr>
            <p:cNvPicPr>
              <a:picLocks noChangeAspect="1"/>
            </p:cNvPicPr>
            <p:nvPr/>
          </p:nvPicPr>
          <p:blipFill rotWithShape="1">
            <a:blip r:embed="rId4">
              <a:clrChange>
                <a:clrFrom>
                  <a:srgbClr val="FFFFFF"/>
                </a:clrFrom>
                <a:clrTo>
                  <a:srgbClr val="FFFFFF">
                    <a:alpha val="0"/>
                  </a:srgbClr>
                </a:clrTo>
              </a:clrChange>
            </a:blip>
            <a:srcRect l="5788" r="68624" b="17385"/>
            <a:stretch/>
          </p:blipFill>
          <p:spPr>
            <a:xfrm>
              <a:off x="1656981" y="1638514"/>
              <a:ext cx="1714604" cy="4312705"/>
            </a:xfrm>
            <a:prstGeom prst="rect">
              <a:avLst/>
            </a:prstGeom>
          </p:spPr>
        </p:pic>
      </p:grpSp>
      <p:grpSp>
        <p:nvGrpSpPr>
          <p:cNvPr id="9" name="Group 8">
            <a:extLst>
              <a:ext uri="{FF2B5EF4-FFF2-40B4-BE49-F238E27FC236}">
                <a16:creationId xmlns:a16="http://schemas.microsoft.com/office/drawing/2014/main" id="{4BD503C7-B754-4C68-8F22-0AAB6D670E06}"/>
              </a:ext>
            </a:extLst>
          </p:cNvPr>
          <p:cNvGrpSpPr/>
          <p:nvPr/>
        </p:nvGrpSpPr>
        <p:grpSpPr>
          <a:xfrm>
            <a:off x="8756611" y="1612982"/>
            <a:ext cx="3141171" cy="4312705"/>
            <a:chOff x="8756611" y="1612982"/>
            <a:chExt cx="3141171" cy="4312705"/>
          </a:xfrm>
        </p:grpSpPr>
        <p:sp>
          <p:nvSpPr>
            <p:cNvPr id="21" name="TextBox 20">
              <a:extLst>
                <a:ext uri="{FF2B5EF4-FFF2-40B4-BE49-F238E27FC236}">
                  <a16:creationId xmlns:a16="http://schemas.microsoft.com/office/drawing/2014/main" id="{A93CBF48-CB2F-4570-9152-4158EA6CE8EE}"/>
                </a:ext>
              </a:extLst>
            </p:cNvPr>
            <p:cNvSpPr txBox="1"/>
            <p:nvPr/>
          </p:nvSpPr>
          <p:spPr>
            <a:xfrm>
              <a:off x="10480406" y="5351055"/>
              <a:ext cx="1417376"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algn="ctr"/>
              <a:r>
                <a:rPr lang="en-GB" sz="2000" dirty="0">
                  <a:latin typeface="Fira Sans" panose="020B0503050000020004" pitchFamily="34" charset="0"/>
                  <a:cs typeface="Arial" panose="020B0604020202020204" pitchFamily="34" charset="0"/>
                </a:rPr>
                <a:t>RMSE = .09</a:t>
              </a:r>
              <a:endParaRPr lang="en-GB" sz="2400" b="1" dirty="0">
                <a:latin typeface="Fira Sans" panose="020B05030500000200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F9F8553-63D5-40C4-AED3-9D5E5737BC29}"/>
                </a:ext>
              </a:extLst>
            </p:cNvPr>
            <p:cNvPicPr>
              <a:picLocks noChangeAspect="1"/>
            </p:cNvPicPr>
            <p:nvPr/>
          </p:nvPicPr>
          <p:blipFill rotWithShape="1">
            <a:blip r:embed="rId4">
              <a:clrChange>
                <a:clrFrom>
                  <a:srgbClr val="FFFFFF"/>
                </a:clrFrom>
                <a:clrTo>
                  <a:srgbClr val="FFFFFF">
                    <a:alpha val="0"/>
                  </a:srgbClr>
                </a:clrTo>
              </a:clrChange>
            </a:blip>
            <a:srcRect l="39797" r="34615" b="17385"/>
            <a:stretch/>
          </p:blipFill>
          <p:spPr>
            <a:xfrm>
              <a:off x="8756611" y="1612982"/>
              <a:ext cx="1714604" cy="4312705"/>
            </a:xfrm>
            <a:prstGeom prst="rect">
              <a:avLst/>
            </a:prstGeom>
          </p:spPr>
        </p:pic>
      </p:grpSp>
      <p:grpSp>
        <p:nvGrpSpPr>
          <p:cNvPr id="8" name="Group 7">
            <a:extLst>
              <a:ext uri="{FF2B5EF4-FFF2-40B4-BE49-F238E27FC236}">
                <a16:creationId xmlns:a16="http://schemas.microsoft.com/office/drawing/2014/main" id="{869A749E-3DD4-4B22-841F-636F24B98626}"/>
              </a:ext>
            </a:extLst>
          </p:cNvPr>
          <p:cNvGrpSpPr/>
          <p:nvPr/>
        </p:nvGrpSpPr>
        <p:grpSpPr>
          <a:xfrm>
            <a:off x="5272888" y="1615194"/>
            <a:ext cx="3013974" cy="4358587"/>
            <a:chOff x="5272888" y="1615194"/>
            <a:chExt cx="3013974" cy="4358587"/>
          </a:xfrm>
        </p:grpSpPr>
        <p:sp>
          <p:nvSpPr>
            <p:cNvPr id="20" name="TextBox 19">
              <a:extLst>
                <a:ext uri="{FF2B5EF4-FFF2-40B4-BE49-F238E27FC236}">
                  <a16:creationId xmlns:a16="http://schemas.microsoft.com/office/drawing/2014/main" id="{EE6B2F2C-3A05-4979-B7B7-CF6058E63E19}"/>
                </a:ext>
              </a:extLst>
            </p:cNvPr>
            <p:cNvSpPr txBox="1"/>
            <p:nvPr/>
          </p:nvSpPr>
          <p:spPr>
            <a:xfrm>
              <a:off x="6893531" y="5351055"/>
              <a:ext cx="1393331"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algn="ctr"/>
              <a:r>
                <a:rPr lang="en-GB" sz="2000" dirty="0">
                  <a:latin typeface="Fira Sans" panose="020B0503050000020004" pitchFamily="34" charset="0"/>
                  <a:cs typeface="Arial" panose="020B0604020202020204" pitchFamily="34" charset="0"/>
                </a:rPr>
                <a:t>RMSE = .01</a:t>
              </a:r>
              <a:endParaRPr lang="en-GB" sz="2400" b="1" dirty="0">
                <a:latin typeface="Fira Sans" panose="020B05030500000200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61DA6A96-4C16-48A3-A362-34F82665A62E}"/>
                </a:ext>
              </a:extLst>
            </p:cNvPr>
            <p:cNvPicPr>
              <a:picLocks noChangeAspect="1"/>
            </p:cNvPicPr>
            <p:nvPr/>
          </p:nvPicPr>
          <p:blipFill rotWithShape="1">
            <a:blip r:embed="rId4">
              <a:clrChange>
                <a:clrFrom>
                  <a:srgbClr val="FFFFFF"/>
                </a:clrFrom>
                <a:clrTo>
                  <a:srgbClr val="FFFFFF">
                    <a:alpha val="0"/>
                  </a:srgbClr>
                </a:clrTo>
              </a:clrChange>
            </a:blip>
            <a:srcRect l="74412" b="16506"/>
            <a:stretch/>
          </p:blipFill>
          <p:spPr>
            <a:xfrm>
              <a:off x="5272888" y="1615194"/>
              <a:ext cx="1714604" cy="4358587"/>
            </a:xfrm>
            <a:prstGeom prst="rect">
              <a:avLst/>
            </a:prstGeom>
          </p:spPr>
        </p:pic>
      </p:grpSp>
    </p:spTree>
    <p:extLst>
      <p:ext uri="{BB962C8B-B14F-4D97-AF65-F5344CB8AC3E}">
        <p14:creationId xmlns:p14="http://schemas.microsoft.com/office/powerpoint/2010/main" val="129936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3458A30-6718-4D56-8BA4-8ADC74632457}"/>
              </a:ext>
            </a:extLst>
          </p:cNvPr>
          <p:cNvSpPr/>
          <p:nvPr/>
        </p:nvSpPr>
        <p:spPr>
          <a:xfrm>
            <a:off x="5451677" y="1258084"/>
            <a:ext cx="1030147" cy="4552408"/>
          </a:xfrm>
          <a:prstGeom prst="rect">
            <a:avLst/>
          </a:prstGeom>
          <a:solidFill>
            <a:srgbClr val="CC000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40D0A89-1F9E-4B25-A159-DD792AD1E52C}"/>
              </a:ext>
            </a:extLst>
          </p:cNvPr>
          <p:cNvSpPr>
            <a:spLocks noGrp="1"/>
          </p:cNvSpPr>
          <p:nvPr>
            <p:ph type="title"/>
          </p:nvPr>
        </p:nvSpPr>
        <p:spPr/>
        <p:txBody>
          <a:bodyPr>
            <a:noAutofit/>
          </a:bodyPr>
          <a:lstStyle/>
          <a:p>
            <a:r>
              <a:rPr lang="en-GB" dirty="0"/>
              <a:t>Model replicates faster integration of sad stimuli</a:t>
            </a:r>
          </a:p>
        </p:txBody>
      </p:sp>
      <p:pic>
        <p:nvPicPr>
          <p:cNvPr id="12" name="Picture 11">
            <a:extLst>
              <a:ext uri="{FF2B5EF4-FFF2-40B4-BE49-F238E27FC236}">
                <a16:creationId xmlns:a16="http://schemas.microsoft.com/office/drawing/2014/main" id="{96415061-20CE-477B-9BA8-7EF6607036DA}"/>
              </a:ext>
            </a:extLst>
          </p:cNvPr>
          <p:cNvPicPr>
            <a:picLocks noChangeAspect="1"/>
          </p:cNvPicPr>
          <p:nvPr/>
        </p:nvPicPr>
        <p:blipFill rotWithShape="1">
          <a:blip r:embed="rId3">
            <a:clrChange>
              <a:clrFrom>
                <a:srgbClr val="FFFFFF"/>
              </a:clrFrom>
              <a:clrTo>
                <a:srgbClr val="FFFFFF">
                  <a:alpha val="0"/>
                </a:srgbClr>
              </a:clrTo>
            </a:clrChange>
          </a:blip>
          <a:srcRect t="86887" b="6421"/>
          <a:stretch/>
        </p:blipFill>
        <p:spPr>
          <a:xfrm>
            <a:off x="6549949" y="5949346"/>
            <a:ext cx="6635903" cy="345675"/>
          </a:xfrm>
          <a:prstGeom prst="rect">
            <a:avLst/>
          </a:prstGeom>
        </p:spPr>
      </p:pic>
      <p:pic>
        <p:nvPicPr>
          <p:cNvPr id="13" name="Picture 12">
            <a:extLst>
              <a:ext uri="{FF2B5EF4-FFF2-40B4-BE49-F238E27FC236}">
                <a16:creationId xmlns:a16="http://schemas.microsoft.com/office/drawing/2014/main" id="{6BE81343-881E-416A-B8D8-74EA7812D5CB}"/>
              </a:ext>
            </a:extLst>
          </p:cNvPr>
          <p:cNvPicPr>
            <a:picLocks noChangeAspect="1"/>
          </p:cNvPicPr>
          <p:nvPr/>
        </p:nvPicPr>
        <p:blipFill rotWithShape="1">
          <a:blip r:embed="rId3">
            <a:clrChange>
              <a:clrFrom>
                <a:srgbClr val="FFFFFF"/>
              </a:clrFrom>
              <a:clrTo>
                <a:srgbClr val="FFFFFF">
                  <a:alpha val="0"/>
                </a:srgbClr>
              </a:clrTo>
            </a:clrChange>
          </a:blip>
          <a:srcRect t="93580" b="151"/>
          <a:stretch/>
        </p:blipFill>
        <p:spPr>
          <a:xfrm>
            <a:off x="6549949" y="6295020"/>
            <a:ext cx="6635903" cy="323851"/>
          </a:xfrm>
          <a:prstGeom prst="rect">
            <a:avLst/>
          </a:prstGeom>
        </p:spPr>
      </p:pic>
      <p:grpSp>
        <p:nvGrpSpPr>
          <p:cNvPr id="15" name="Group 14">
            <a:extLst>
              <a:ext uri="{FF2B5EF4-FFF2-40B4-BE49-F238E27FC236}">
                <a16:creationId xmlns:a16="http://schemas.microsoft.com/office/drawing/2014/main" id="{AC998A09-FEAF-4B59-9AE9-B5B0585AD3F9}"/>
              </a:ext>
            </a:extLst>
          </p:cNvPr>
          <p:cNvGrpSpPr/>
          <p:nvPr/>
        </p:nvGrpSpPr>
        <p:grpSpPr>
          <a:xfrm>
            <a:off x="2237352" y="1258084"/>
            <a:ext cx="4440697" cy="5180213"/>
            <a:chOff x="5937776" y="1677786"/>
            <a:chExt cx="4440697" cy="5180213"/>
          </a:xfrm>
        </p:grpSpPr>
        <p:pic>
          <p:nvPicPr>
            <p:cNvPr id="5" name="Picture 4">
              <a:extLst>
                <a:ext uri="{FF2B5EF4-FFF2-40B4-BE49-F238E27FC236}">
                  <a16:creationId xmlns:a16="http://schemas.microsoft.com/office/drawing/2014/main" id="{DC7CF228-74AF-437E-82E1-A075C81D990E}"/>
                </a:ext>
              </a:extLst>
            </p:cNvPr>
            <p:cNvPicPr>
              <a:picLocks noChangeAspect="1"/>
            </p:cNvPicPr>
            <p:nvPr/>
          </p:nvPicPr>
          <p:blipFill rotWithShape="1">
            <a:blip r:embed="rId4">
              <a:clrChange>
                <a:clrFrom>
                  <a:srgbClr val="FFFFFF"/>
                </a:clrFrom>
                <a:clrTo>
                  <a:srgbClr val="FFFFFF">
                    <a:alpha val="0"/>
                  </a:srgbClr>
                </a:clrTo>
              </a:clrChange>
            </a:blip>
            <a:srcRect l="54559" t="24464"/>
            <a:stretch/>
          </p:blipFill>
          <p:spPr>
            <a:xfrm>
              <a:off x="6486449" y="1677786"/>
              <a:ext cx="3892024" cy="5180213"/>
            </a:xfrm>
            <a:prstGeom prst="rect">
              <a:avLst/>
            </a:prstGeom>
          </p:spPr>
        </p:pic>
        <p:pic>
          <p:nvPicPr>
            <p:cNvPr id="6" name="Picture 5">
              <a:extLst>
                <a:ext uri="{FF2B5EF4-FFF2-40B4-BE49-F238E27FC236}">
                  <a16:creationId xmlns:a16="http://schemas.microsoft.com/office/drawing/2014/main" id="{C9F26347-ECEB-4DFF-836D-05615684BC95}"/>
                </a:ext>
              </a:extLst>
            </p:cNvPr>
            <p:cNvPicPr>
              <a:picLocks noChangeAspect="1"/>
            </p:cNvPicPr>
            <p:nvPr/>
          </p:nvPicPr>
          <p:blipFill rotWithShape="1">
            <a:blip r:embed="rId4">
              <a:clrChange>
                <a:clrFrom>
                  <a:srgbClr val="FFFFFF"/>
                </a:clrFrom>
                <a:clrTo>
                  <a:srgbClr val="FFFFFF">
                    <a:alpha val="0"/>
                  </a:srgbClr>
                </a:clrTo>
              </a:clrChange>
            </a:blip>
            <a:srcRect t="24464" r="93594" b="31296"/>
            <a:stretch/>
          </p:blipFill>
          <p:spPr>
            <a:xfrm>
              <a:off x="5937776" y="2470150"/>
              <a:ext cx="548673" cy="3033914"/>
            </a:xfrm>
            <a:prstGeom prst="rect">
              <a:avLst/>
            </a:prstGeom>
          </p:spPr>
        </p:pic>
      </p:grpSp>
      <p:graphicFrame>
        <p:nvGraphicFramePr>
          <p:cNvPr id="20" name="Table 19">
            <a:extLst>
              <a:ext uri="{FF2B5EF4-FFF2-40B4-BE49-F238E27FC236}">
                <a16:creationId xmlns:a16="http://schemas.microsoft.com/office/drawing/2014/main" id="{638C9272-61D0-4606-9A8F-70CB65181082}"/>
              </a:ext>
            </a:extLst>
          </p:cNvPr>
          <p:cNvGraphicFramePr>
            <a:graphicFrameLocks noGrp="1"/>
          </p:cNvGraphicFramePr>
          <p:nvPr>
            <p:extLst>
              <p:ext uri="{D42A27DB-BD31-4B8C-83A1-F6EECF244321}">
                <p14:modId xmlns:p14="http://schemas.microsoft.com/office/powerpoint/2010/main" val="70207692"/>
              </p:ext>
            </p:extLst>
          </p:nvPr>
        </p:nvGraphicFramePr>
        <p:xfrm>
          <a:off x="7788266" y="3064758"/>
          <a:ext cx="3834780" cy="877216"/>
        </p:xfrm>
        <a:graphic>
          <a:graphicData uri="http://schemas.openxmlformats.org/drawingml/2006/table">
            <a:tbl>
              <a:tblPr firstRow="1" bandRow="1">
                <a:tableStyleId>{5940675A-B579-460E-94D1-54222C63F5DA}</a:tableStyleId>
              </a:tblPr>
              <a:tblGrid>
                <a:gridCol w="1278260">
                  <a:extLst>
                    <a:ext uri="{9D8B030D-6E8A-4147-A177-3AD203B41FA5}">
                      <a16:colId xmlns:a16="http://schemas.microsoft.com/office/drawing/2014/main" val="2317565677"/>
                    </a:ext>
                  </a:extLst>
                </a:gridCol>
                <a:gridCol w="1278260">
                  <a:extLst>
                    <a:ext uri="{9D8B030D-6E8A-4147-A177-3AD203B41FA5}">
                      <a16:colId xmlns:a16="http://schemas.microsoft.com/office/drawing/2014/main" val="684974255"/>
                    </a:ext>
                  </a:extLst>
                </a:gridCol>
                <a:gridCol w="1278260">
                  <a:extLst>
                    <a:ext uri="{9D8B030D-6E8A-4147-A177-3AD203B41FA5}">
                      <a16:colId xmlns:a16="http://schemas.microsoft.com/office/drawing/2014/main" val="4278882838"/>
                    </a:ext>
                  </a:extLst>
                </a:gridCol>
              </a:tblGrid>
              <a:tr h="364242">
                <a:tc>
                  <a:txBody>
                    <a:bodyPr/>
                    <a:lstStyle/>
                    <a:p>
                      <a:pPr algn="ctr"/>
                      <a:r>
                        <a:rPr lang="en-GB" sz="2400" dirty="0">
                          <a:latin typeface="Fira Sans" panose="020B0503050000020004" pitchFamily="34" charset="0"/>
                          <a:cs typeface="Arial" panose="020B0604020202020204" pitchFamily="34" charset="0"/>
                        </a:rPr>
                        <a:t>0-back</a:t>
                      </a:r>
                    </a:p>
                  </a:txBody>
                  <a:tcPr marL="72848" marR="72848" marT="36424" marB="36424"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Fira Sans" panose="020B0503050000020004" pitchFamily="34" charset="0"/>
                          <a:cs typeface="Arial" panose="020B0604020202020204" pitchFamily="34" charset="0"/>
                        </a:rPr>
                        <a:t>1-back</a:t>
                      </a:r>
                    </a:p>
                  </a:txBody>
                  <a:tcPr marL="72848" marR="72848" marT="36424" marB="364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Fira Sans" panose="020B0503050000020004" pitchFamily="34" charset="0"/>
                          <a:cs typeface="Arial" panose="020B0604020202020204" pitchFamily="34" charset="0"/>
                        </a:rPr>
                        <a:t>2-back</a:t>
                      </a:r>
                    </a:p>
                  </a:txBody>
                  <a:tcPr marL="72848" marR="72848" marT="36424" marB="3642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5121479"/>
                  </a:ext>
                </a:extLst>
              </a:tr>
              <a:tr h="364242">
                <a:tc>
                  <a:txBody>
                    <a:bodyPr/>
                    <a:lstStyle/>
                    <a:p>
                      <a:pPr algn="ctr"/>
                      <a:endParaRPr lang="en-GB" sz="2400" b="1" dirty="0">
                        <a:latin typeface="Fira Sans" panose="020B0503050000020004" pitchFamily="34" charset="0"/>
                        <a:cs typeface="Arial" panose="020B0604020202020204" pitchFamily="34" charset="0"/>
                      </a:endParaRPr>
                    </a:p>
                  </a:txBody>
                  <a:tcPr marL="72848" marR="72848" marT="36424" marB="36424"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Fira Sans" panose="020B0503050000020004" pitchFamily="34" charset="0"/>
                        <a:cs typeface="Arial" panose="020B0604020202020204" pitchFamily="34" charset="0"/>
                      </a:endParaRPr>
                    </a:p>
                  </a:txBody>
                  <a:tcPr marL="72848" marR="72848" marT="36424" marB="364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Fira Sans" panose="020B0503050000020004" pitchFamily="34" charset="0"/>
                        <a:cs typeface="Arial" panose="020B0604020202020204" pitchFamily="34" charset="0"/>
                      </a:endParaRPr>
                    </a:p>
                  </a:txBody>
                  <a:tcPr marL="72848" marR="72848" marT="36424" marB="3642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5040048"/>
                  </a:ext>
                </a:extLst>
              </a:tr>
            </a:tbl>
          </a:graphicData>
        </a:graphic>
      </p:graphicFrame>
      <p:pic>
        <p:nvPicPr>
          <p:cNvPr id="21" name="Graphic 20" descr="Arrow: Straight">
            <a:extLst>
              <a:ext uri="{FF2B5EF4-FFF2-40B4-BE49-F238E27FC236}">
                <a16:creationId xmlns:a16="http://schemas.microsoft.com/office/drawing/2014/main" id="{0D343947-252E-4C9B-A22D-369258D96C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335678" y="3429551"/>
            <a:ext cx="930575" cy="461665"/>
          </a:xfrm>
          <a:prstGeom prst="rect">
            <a:avLst/>
          </a:prstGeom>
        </p:spPr>
      </p:pic>
    </p:spTree>
    <p:extLst>
      <p:ext uri="{BB962C8B-B14F-4D97-AF65-F5344CB8AC3E}">
        <p14:creationId xmlns:p14="http://schemas.microsoft.com/office/powerpoint/2010/main" val="359222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D7A618-9AFE-402D-BF81-23DA599163EB}"/>
              </a:ext>
            </a:extLst>
          </p:cNvPr>
          <p:cNvSpPr/>
          <p:nvPr/>
        </p:nvSpPr>
        <p:spPr>
          <a:xfrm>
            <a:off x="5425444" y="937549"/>
            <a:ext cx="984737" cy="5295611"/>
          </a:xfrm>
          <a:prstGeom prst="rect">
            <a:avLst/>
          </a:prstGeom>
          <a:solidFill>
            <a:srgbClr val="CC000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38FEE7D-EA59-4075-8619-3AA312447EE9}"/>
              </a:ext>
            </a:extLst>
          </p:cNvPr>
          <p:cNvSpPr/>
          <p:nvPr/>
        </p:nvSpPr>
        <p:spPr>
          <a:xfrm>
            <a:off x="3464170" y="937549"/>
            <a:ext cx="984737" cy="5295611"/>
          </a:xfrm>
          <a:prstGeom prst="rect">
            <a:avLst/>
          </a:prstGeom>
          <a:solidFill>
            <a:srgbClr val="CC000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40D0A89-1F9E-4B25-A159-DD792AD1E52C}"/>
              </a:ext>
            </a:extLst>
          </p:cNvPr>
          <p:cNvSpPr>
            <a:spLocks noGrp="1"/>
          </p:cNvSpPr>
          <p:nvPr>
            <p:ph type="title"/>
          </p:nvPr>
        </p:nvSpPr>
        <p:spPr/>
        <p:txBody>
          <a:bodyPr>
            <a:noAutofit/>
          </a:bodyPr>
          <a:lstStyle/>
          <a:p>
            <a:r>
              <a:rPr lang="en-GB" sz="2900" dirty="0"/>
              <a:t>Model replicates slower disengagement from mood-congruent stimuli</a:t>
            </a:r>
          </a:p>
        </p:txBody>
      </p:sp>
      <p:pic>
        <p:nvPicPr>
          <p:cNvPr id="12" name="Picture 11">
            <a:extLst>
              <a:ext uri="{FF2B5EF4-FFF2-40B4-BE49-F238E27FC236}">
                <a16:creationId xmlns:a16="http://schemas.microsoft.com/office/drawing/2014/main" id="{96415061-20CE-477B-9BA8-7EF6607036DA}"/>
              </a:ext>
            </a:extLst>
          </p:cNvPr>
          <p:cNvPicPr>
            <a:picLocks noChangeAspect="1"/>
          </p:cNvPicPr>
          <p:nvPr/>
        </p:nvPicPr>
        <p:blipFill rotWithShape="1">
          <a:blip r:embed="rId3">
            <a:clrChange>
              <a:clrFrom>
                <a:srgbClr val="FFFFFF"/>
              </a:clrFrom>
              <a:clrTo>
                <a:srgbClr val="FFFFFF">
                  <a:alpha val="0"/>
                </a:srgbClr>
              </a:clrTo>
            </a:clrChange>
          </a:blip>
          <a:srcRect t="86887" b="6421"/>
          <a:stretch/>
        </p:blipFill>
        <p:spPr>
          <a:xfrm>
            <a:off x="6549949" y="5949346"/>
            <a:ext cx="6635903" cy="345675"/>
          </a:xfrm>
          <a:prstGeom prst="rect">
            <a:avLst/>
          </a:prstGeom>
        </p:spPr>
      </p:pic>
      <p:pic>
        <p:nvPicPr>
          <p:cNvPr id="13" name="Picture 12">
            <a:extLst>
              <a:ext uri="{FF2B5EF4-FFF2-40B4-BE49-F238E27FC236}">
                <a16:creationId xmlns:a16="http://schemas.microsoft.com/office/drawing/2014/main" id="{6BE81343-881E-416A-B8D8-74EA7812D5CB}"/>
              </a:ext>
            </a:extLst>
          </p:cNvPr>
          <p:cNvPicPr>
            <a:picLocks noChangeAspect="1"/>
          </p:cNvPicPr>
          <p:nvPr/>
        </p:nvPicPr>
        <p:blipFill rotWithShape="1">
          <a:blip r:embed="rId3">
            <a:clrChange>
              <a:clrFrom>
                <a:srgbClr val="FFFFFF"/>
              </a:clrFrom>
              <a:clrTo>
                <a:srgbClr val="FFFFFF">
                  <a:alpha val="0"/>
                </a:srgbClr>
              </a:clrTo>
            </a:clrChange>
          </a:blip>
          <a:srcRect t="93580" b="151"/>
          <a:stretch/>
        </p:blipFill>
        <p:spPr>
          <a:xfrm>
            <a:off x="6549949" y="6295020"/>
            <a:ext cx="6635903" cy="323851"/>
          </a:xfrm>
          <a:prstGeom prst="rect">
            <a:avLst/>
          </a:prstGeom>
        </p:spPr>
      </p:pic>
      <p:graphicFrame>
        <p:nvGraphicFramePr>
          <p:cNvPr id="11" name="Table 10">
            <a:extLst>
              <a:ext uri="{FF2B5EF4-FFF2-40B4-BE49-F238E27FC236}">
                <a16:creationId xmlns:a16="http://schemas.microsoft.com/office/drawing/2014/main" id="{F2A835E1-39ED-404E-AAF4-BB9C3221446E}"/>
              </a:ext>
            </a:extLst>
          </p:cNvPr>
          <p:cNvGraphicFramePr>
            <a:graphicFrameLocks noGrp="1"/>
          </p:cNvGraphicFramePr>
          <p:nvPr>
            <p:extLst>
              <p:ext uri="{D42A27DB-BD31-4B8C-83A1-F6EECF244321}">
                <p14:modId xmlns:p14="http://schemas.microsoft.com/office/powerpoint/2010/main" val="1880256792"/>
              </p:ext>
            </p:extLst>
          </p:nvPr>
        </p:nvGraphicFramePr>
        <p:xfrm>
          <a:off x="7526485" y="3080277"/>
          <a:ext cx="3834780" cy="877216"/>
        </p:xfrm>
        <a:graphic>
          <a:graphicData uri="http://schemas.openxmlformats.org/drawingml/2006/table">
            <a:tbl>
              <a:tblPr firstRow="1" bandRow="1">
                <a:tableStyleId>{5940675A-B579-460E-94D1-54222C63F5DA}</a:tableStyleId>
              </a:tblPr>
              <a:tblGrid>
                <a:gridCol w="1278260">
                  <a:extLst>
                    <a:ext uri="{9D8B030D-6E8A-4147-A177-3AD203B41FA5}">
                      <a16:colId xmlns:a16="http://schemas.microsoft.com/office/drawing/2014/main" val="2317565677"/>
                    </a:ext>
                  </a:extLst>
                </a:gridCol>
                <a:gridCol w="1278260">
                  <a:extLst>
                    <a:ext uri="{9D8B030D-6E8A-4147-A177-3AD203B41FA5}">
                      <a16:colId xmlns:a16="http://schemas.microsoft.com/office/drawing/2014/main" val="684974255"/>
                    </a:ext>
                  </a:extLst>
                </a:gridCol>
                <a:gridCol w="1278260">
                  <a:extLst>
                    <a:ext uri="{9D8B030D-6E8A-4147-A177-3AD203B41FA5}">
                      <a16:colId xmlns:a16="http://schemas.microsoft.com/office/drawing/2014/main" val="4278882838"/>
                    </a:ext>
                  </a:extLst>
                </a:gridCol>
              </a:tblGrid>
              <a:tr h="364242">
                <a:tc>
                  <a:txBody>
                    <a:bodyPr/>
                    <a:lstStyle/>
                    <a:p>
                      <a:pPr algn="ctr"/>
                      <a:r>
                        <a:rPr lang="en-GB" sz="2400" dirty="0">
                          <a:latin typeface="Fira Sans" panose="020B0503050000020004" pitchFamily="34" charset="0"/>
                          <a:cs typeface="Arial" panose="020B0604020202020204" pitchFamily="34" charset="0"/>
                        </a:rPr>
                        <a:t>0-back</a:t>
                      </a:r>
                    </a:p>
                  </a:txBody>
                  <a:tcPr marL="72848" marR="72848" marT="36424" marB="36424"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Fira Sans" panose="020B0503050000020004" pitchFamily="34" charset="0"/>
                          <a:cs typeface="Arial" panose="020B0604020202020204" pitchFamily="34" charset="0"/>
                        </a:rPr>
                        <a:t>1-back</a:t>
                      </a:r>
                    </a:p>
                  </a:txBody>
                  <a:tcPr marL="72848" marR="72848" marT="36424" marB="364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Fira Sans" panose="020B0503050000020004" pitchFamily="34" charset="0"/>
                          <a:cs typeface="Arial" panose="020B0604020202020204" pitchFamily="34" charset="0"/>
                        </a:rPr>
                        <a:t>2-back</a:t>
                      </a:r>
                    </a:p>
                  </a:txBody>
                  <a:tcPr marL="72848" marR="72848" marT="36424" marB="3642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5121479"/>
                  </a:ext>
                </a:extLst>
              </a:tr>
              <a:tr h="364242">
                <a:tc>
                  <a:txBody>
                    <a:bodyPr/>
                    <a:lstStyle/>
                    <a:p>
                      <a:pPr algn="ctr"/>
                      <a:endParaRPr lang="en-GB" sz="2400" b="1" dirty="0">
                        <a:latin typeface="Fira Sans" panose="020B0503050000020004" pitchFamily="34" charset="0"/>
                        <a:cs typeface="Arial" panose="020B0604020202020204" pitchFamily="34" charset="0"/>
                      </a:endParaRPr>
                    </a:p>
                  </a:txBody>
                  <a:tcPr marL="72848" marR="72848" marT="36424" marB="36424"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Fira Sans" panose="020B0503050000020004" pitchFamily="34" charset="0"/>
                        <a:cs typeface="Arial" panose="020B0604020202020204" pitchFamily="34" charset="0"/>
                      </a:endParaRPr>
                    </a:p>
                  </a:txBody>
                  <a:tcPr marL="72848" marR="72848" marT="36424" marB="364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Fira Sans" panose="020B0503050000020004" pitchFamily="34" charset="0"/>
                        <a:cs typeface="Arial" panose="020B0604020202020204" pitchFamily="34" charset="0"/>
                      </a:endParaRPr>
                    </a:p>
                  </a:txBody>
                  <a:tcPr marL="72848" marR="72848" marT="36424" marB="3642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5040048"/>
                  </a:ext>
                </a:extLst>
              </a:tr>
            </a:tbl>
          </a:graphicData>
        </a:graphic>
      </p:graphicFrame>
      <p:pic>
        <p:nvPicPr>
          <p:cNvPr id="14" name="Graphic 13" descr="Arrow: Straight">
            <a:extLst>
              <a:ext uri="{FF2B5EF4-FFF2-40B4-BE49-F238E27FC236}">
                <a16:creationId xmlns:a16="http://schemas.microsoft.com/office/drawing/2014/main" id="{718ABF5A-3990-4D0C-9CC3-9077A6BA7A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0895977" y="3429000"/>
            <a:ext cx="930575" cy="461665"/>
          </a:xfrm>
          <a:prstGeom prst="rect">
            <a:avLst/>
          </a:prstGeom>
        </p:spPr>
      </p:pic>
      <p:pic>
        <p:nvPicPr>
          <p:cNvPr id="17" name="Picture 16">
            <a:extLst>
              <a:ext uri="{FF2B5EF4-FFF2-40B4-BE49-F238E27FC236}">
                <a16:creationId xmlns:a16="http://schemas.microsoft.com/office/drawing/2014/main" id="{B53A5C9E-1F99-4F6B-88C3-BD1F63049564}"/>
              </a:ext>
            </a:extLst>
          </p:cNvPr>
          <p:cNvPicPr>
            <a:picLocks noChangeAspect="1"/>
          </p:cNvPicPr>
          <p:nvPr/>
        </p:nvPicPr>
        <p:blipFill rotWithShape="1">
          <a:blip r:embed="rId6">
            <a:clrChange>
              <a:clrFrom>
                <a:srgbClr val="FFFFFF"/>
              </a:clrFrom>
              <a:clrTo>
                <a:srgbClr val="FFFFFF">
                  <a:alpha val="0"/>
                </a:srgbClr>
              </a:clrTo>
            </a:clrChange>
          </a:blip>
          <a:srcRect r="49102"/>
          <a:stretch/>
        </p:blipFill>
        <p:spPr>
          <a:xfrm>
            <a:off x="2409017" y="827315"/>
            <a:ext cx="4140931" cy="5962892"/>
          </a:xfrm>
          <a:prstGeom prst="rect">
            <a:avLst/>
          </a:prstGeom>
        </p:spPr>
      </p:pic>
    </p:spTree>
    <p:extLst>
      <p:ext uri="{BB962C8B-B14F-4D97-AF65-F5344CB8AC3E}">
        <p14:creationId xmlns:p14="http://schemas.microsoft.com/office/powerpoint/2010/main" val="406143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6CFE7-AF69-4154-AC7C-5C13CF1BCB41}"/>
              </a:ext>
            </a:extLst>
          </p:cNvPr>
          <p:cNvSpPr>
            <a:spLocks noGrp="1"/>
          </p:cNvSpPr>
          <p:nvPr>
            <p:ph type="title"/>
          </p:nvPr>
        </p:nvSpPr>
        <p:spPr/>
        <p:txBody>
          <a:bodyPr>
            <a:normAutofit/>
          </a:bodyPr>
          <a:lstStyle/>
          <a:p>
            <a:r>
              <a:rPr lang="en-GB" dirty="0"/>
              <a:t>Modelling the effect of depression on working memory</a:t>
            </a:r>
          </a:p>
        </p:txBody>
      </p:sp>
      <p:sp>
        <p:nvSpPr>
          <p:cNvPr id="3" name="Content Placeholder 2">
            <a:extLst>
              <a:ext uri="{FF2B5EF4-FFF2-40B4-BE49-F238E27FC236}">
                <a16:creationId xmlns:a16="http://schemas.microsoft.com/office/drawing/2014/main" id="{16571605-01B2-4ABE-9FE2-9838E4DAAC13}"/>
              </a:ext>
            </a:extLst>
          </p:cNvPr>
          <p:cNvSpPr>
            <a:spLocks noGrp="1"/>
          </p:cNvSpPr>
          <p:nvPr>
            <p:ph idx="1"/>
          </p:nvPr>
        </p:nvSpPr>
        <p:spPr>
          <a:xfrm>
            <a:off x="838200" y="1190171"/>
            <a:ext cx="10515600" cy="5455558"/>
          </a:xfrm>
        </p:spPr>
        <p:txBody>
          <a:bodyPr>
            <a:noAutofit/>
          </a:bodyPr>
          <a:lstStyle/>
          <a:p>
            <a:pPr marL="0" indent="0">
              <a:buNone/>
            </a:pPr>
            <a:r>
              <a:rPr lang="en-GB" dirty="0">
                <a:latin typeface="Fira Sans" panose="020B0503050000020004" pitchFamily="34" charset="0"/>
              </a:rPr>
              <a:t>Model offers explanation for observed effects</a:t>
            </a:r>
          </a:p>
          <a:p>
            <a:pPr lvl="1"/>
            <a:r>
              <a:rPr lang="en-GB" dirty="0"/>
              <a:t>Stronger mind-wandering	</a:t>
            </a:r>
            <a:r>
              <a:rPr lang="en-GB" dirty="0">
                <a:sym typeface="Wingdings" panose="05000000000000000000" pitchFamily="2" charset="2"/>
              </a:rPr>
              <a:t>	lower response rate</a:t>
            </a:r>
          </a:p>
          <a:p>
            <a:pPr lvl="1"/>
            <a:r>
              <a:rPr lang="en-GB" dirty="0">
                <a:sym typeface="Wingdings" panose="05000000000000000000" pitchFamily="2" charset="2"/>
              </a:rPr>
              <a:t>Slower motor actions			higher response time</a:t>
            </a:r>
          </a:p>
          <a:p>
            <a:pPr lvl="1"/>
            <a:r>
              <a:rPr lang="en-GB">
                <a:sym typeface="Wingdings" panose="05000000000000000000" pitchFamily="2" charset="2"/>
              </a:rPr>
              <a:t>Negative bias	</a:t>
            </a:r>
            <a:r>
              <a:rPr lang="en-GB" dirty="0">
                <a:sym typeface="Wingdings" panose="05000000000000000000" pitchFamily="2" charset="2"/>
              </a:rPr>
              <a:t>			emotion-specific RT effects</a:t>
            </a:r>
          </a:p>
          <a:p>
            <a:pPr marL="0" indent="0">
              <a:buNone/>
            </a:pPr>
            <a:endParaRPr lang="en-GB" dirty="0">
              <a:latin typeface="Fira Sans" panose="020B0503050000020004" pitchFamily="34" charset="0"/>
            </a:endParaRPr>
          </a:p>
          <a:p>
            <a:pPr marL="0" indent="0">
              <a:buNone/>
            </a:pPr>
            <a:endParaRPr lang="en-GB" dirty="0">
              <a:latin typeface="Fira Sans" panose="020B0503050000020004" pitchFamily="34" charset="0"/>
            </a:endParaRPr>
          </a:p>
          <a:p>
            <a:pPr marL="0" indent="0">
              <a:buNone/>
            </a:pPr>
            <a:r>
              <a:rPr lang="en-GB" dirty="0">
                <a:latin typeface="Fira Sans" panose="020B0503050000020004" pitchFamily="34" charset="0"/>
              </a:rPr>
              <a:t>Materials: </a:t>
            </a:r>
            <a:r>
              <a:rPr lang="en-GB" dirty="0"/>
              <a:t>github.com/</a:t>
            </a:r>
            <a:r>
              <a:rPr lang="en-GB" dirty="0" err="1"/>
              <a:t>maartenvandervelde</a:t>
            </a:r>
            <a:r>
              <a:rPr lang="en-GB" dirty="0"/>
              <a:t>/emotional-n-back</a:t>
            </a:r>
          </a:p>
          <a:p>
            <a:pPr marL="0" indent="0">
              <a:buNone/>
            </a:pPr>
            <a:endParaRPr lang="en-GB" sz="1800" dirty="0"/>
          </a:p>
          <a:p>
            <a:pPr marL="0" indent="0">
              <a:buNone/>
            </a:pPr>
            <a:r>
              <a:rPr lang="en-GB" dirty="0">
                <a:latin typeface="Fira Sans" panose="020B0503050000020004" pitchFamily="34" charset="0"/>
              </a:rPr>
              <a:t>Comments: </a:t>
            </a:r>
            <a:r>
              <a:rPr lang="en-GB" dirty="0"/>
              <a:t>m.a.van.der.velde@rug.nl / @</a:t>
            </a:r>
            <a:r>
              <a:rPr lang="en-GB" dirty="0" err="1"/>
              <a:t>mavdvelde</a:t>
            </a:r>
            <a:endParaRPr lang="en-GB" dirty="0"/>
          </a:p>
          <a:p>
            <a:pPr marL="0" indent="0" algn="r">
              <a:buNone/>
            </a:pPr>
            <a:endParaRPr lang="en-GB" sz="1800" dirty="0">
              <a:latin typeface="Fira Sans" panose="020B0503050000020004" pitchFamily="34" charset="0"/>
            </a:endParaRPr>
          </a:p>
          <a:p>
            <a:pPr marL="0" indent="0" algn="r">
              <a:buNone/>
            </a:pPr>
            <a:br>
              <a:rPr lang="en-GB" sz="1800" dirty="0">
                <a:latin typeface="Fira Sans" panose="020B0503050000020004" pitchFamily="34" charset="0"/>
              </a:rPr>
            </a:br>
            <a:r>
              <a:rPr lang="en-GB" dirty="0">
                <a:latin typeface="Fira Sans" panose="020B0503050000020004" pitchFamily="34" charset="0"/>
              </a:rPr>
              <a:t>Thank you!</a:t>
            </a:r>
          </a:p>
        </p:txBody>
      </p:sp>
      <p:cxnSp>
        <p:nvCxnSpPr>
          <p:cNvPr id="4" name="Straight Connector 3">
            <a:extLst>
              <a:ext uri="{FF2B5EF4-FFF2-40B4-BE49-F238E27FC236}">
                <a16:creationId xmlns:a16="http://schemas.microsoft.com/office/drawing/2014/main" id="{B2D1B711-6B63-48DF-900E-53BD54E0E45A}"/>
              </a:ext>
            </a:extLst>
          </p:cNvPr>
          <p:cNvCxnSpPr>
            <a:cxnSpLocks/>
          </p:cNvCxnSpPr>
          <p:nvPr/>
        </p:nvCxnSpPr>
        <p:spPr>
          <a:xfrm>
            <a:off x="1524000" y="3403376"/>
            <a:ext cx="9144000" cy="0"/>
          </a:xfrm>
          <a:prstGeom prst="line">
            <a:avLst/>
          </a:prstGeom>
          <a:ln w="12700">
            <a:solidFill>
              <a:srgbClr val="EB81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06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05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6C4D-E19F-400D-9F03-8BD07BC0E74D}"/>
              </a:ext>
            </a:extLst>
          </p:cNvPr>
          <p:cNvSpPr>
            <a:spLocks noGrp="1"/>
          </p:cNvSpPr>
          <p:nvPr>
            <p:ph type="title"/>
          </p:nvPr>
        </p:nvSpPr>
        <p:spPr/>
        <p:txBody>
          <a:bodyPr/>
          <a:lstStyle/>
          <a:p>
            <a:r>
              <a:rPr lang="en-GB" dirty="0"/>
              <a:t>Depression affects cognition</a:t>
            </a:r>
          </a:p>
        </p:txBody>
      </p:sp>
      <p:pic>
        <p:nvPicPr>
          <p:cNvPr id="1026" name="Picture 2" descr="https://www.it.mk/wp-content/uploads/bfi_thumb/A-3-352g1ro7hgzedgtd9qfdhc.jpg">
            <a:extLst>
              <a:ext uri="{FF2B5EF4-FFF2-40B4-BE49-F238E27FC236}">
                <a16:creationId xmlns:a16="http://schemas.microsoft.com/office/drawing/2014/main" id="{64427507-BD52-4103-983E-364FB51B1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7"/>
            <a:ext cx="12192000" cy="481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995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2BCC-07E9-423E-95FD-EB8FB0924727}"/>
              </a:ext>
            </a:extLst>
          </p:cNvPr>
          <p:cNvSpPr>
            <a:spLocks noGrp="1"/>
          </p:cNvSpPr>
          <p:nvPr>
            <p:ph type="title"/>
          </p:nvPr>
        </p:nvSpPr>
        <p:spPr>
          <a:xfrm>
            <a:off x="0" y="0"/>
            <a:ext cx="12192000" cy="827315"/>
          </a:xfrm>
        </p:spPr>
        <p:txBody>
          <a:bodyPr>
            <a:normAutofit/>
          </a:bodyPr>
          <a:lstStyle/>
          <a:p>
            <a:r>
              <a:rPr lang="en-GB" dirty="0"/>
              <a:t>More plots…</a:t>
            </a:r>
          </a:p>
        </p:txBody>
      </p:sp>
    </p:spTree>
    <p:extLst>
      <p:ext uri="{BB962C8B-B14F-4D97-AF65-F5344CB8AC3E}">
        <p14:creationId xmlns:p14="http://schemas.microsoft.com/office/powerpoint/2010/main" val="2529387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EA46C-E3D9-4994-8108-FBDA7E349FF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50378"/>
            <a:ext cx="12192000" cy="5957244"/>
          </a:xfrm>
          <a:prstGeom prst="rect">
            <a:avLst/>
          </a:prstGeom>
        </p:spPr>
      </p:pic>
    </p:spTree>
    <p:extLst>
      <p:ext uri="{BB962C8B-B14F-4D97-AF65-F5344CB8AC3E}">
        <p14:creationId xmlns:p14="http://schemas.microsoft.com/office/powerpoint/2010/main" val="1966022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7D86EF-E6E1-415B-88E8-8CF5856BDF4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13524"/>
            <a:ext cx="12192000" cy="6030951"/>
          </a:xfrm>
          <a:prstGeom prst="rect">
            <a:avLst/>
          </a:prstGeom>
        </p:spPr>
      </p:pic>
    </p:spTree>
    <p:extLst>
      <p:ext uri="{BB962C8B-B14F-4D97-AF65-F5344CB8AC3E}">
        <p14:creationId xmlns:p14="http://schemas.microsoft.com/office/powerpoint/2010/main" val="2887377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A9845D-E777-4950-8226-FC9F21E0A5A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20404"/>
            <a:ext cx="12192000" cy="6017192"/>
          </a:xfrm>
          <a:prstGeom prst="rect">
            <a:avLst/>
          </a:prstGeom>
        </p:spPr>
      </p:pic>
    </p:spTree>
    <p:extLst>
      <p:ext uri="{BB962C8B-B14F-4D97-AF65-F5344CB8AC3E}">
        <p14:creationId xmlns:p14="http://schemas.microsoft.com/office/powerpoint/2010/main" val="386282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12BE6A-DA4B-42D3-BDDE-A8064425EB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66761"/>
            <a:ext cx="12192000" cy="5924478"/>
          </a:xfrm>
          <a:prstGeom prst="rect">
            <a:avLst/>
          </a:prstGeom>
        </p:spPr>
      </p:pic>
    </p:spTree>
    <p:extLst>
      <p:ext uri="{BB962C8B-B14F-4D97-AF65-F5344CB8AC3E}">
        <p14:creationId xmlns:p14="http://schemas.microsoft.com/office/powerpoint/2010/main" val="537136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1D91CC-8CDA-407A-B34D-1A9648512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11597"/>
            <a:ext cx="12192000" cy="6034805"/>
          </a:xfrm>
          <a:prstGeom prst="rect">
            <a:avLst/>
          </a:prstGeom>
        </p:spPr>
      </p:pic>
    </p:spTree>
    <p:extLst>
      <p:ext uri="{BB962C8B-B14F-4D97-AF65-F5344CB8AC3E}">
        <p14:creationId xmlns:p14="http://schemas.microsoft.com/office/powerpoint/2010/main" val="4098269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F9DCEC-8722-4422-9D65-C86C6093C56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395046"/>
            <a:ext cx="12192000" cy="6067908"/>
          </a:xfrm>
          <a:prstGeom prst="rect">
            <a:avLst/>
          </a:prstGeom>
        </p:spPr>
      </p:pic>
    </p:spTree>
    <p:extLst>
      <p:ext uri="{BB962C8B-B14F-4D97-AF65-F5344CB8AC3E}">
        <p14:creationId xmlns:p14="http://schemas.microsoft.com/office/powerpoint/2010/main" val="3606593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26BF44-5F59-43A6-A74F-B59497E2F5B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395003"/>
            <a:ext cx="12192000" cy="6067994"/>
          </a:xfrm>
          <a:prstGeom prst="rect">
            <a:avLst/>
          </a:prstGeom>
        </p:spPr>
      </p:pic>
    </p:spTree>
    <p:extLst>
      <p:ext uri="{BB962C8B-B14F-4D97-AF65-F5344CB8AC3E}">
        <p14:creationId xmlns:p14="http://schemas.microsoft.com/office/powerpoint/2010/main" val="2819040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F072C3-A406-4ABF-8AD7-F91DEFD3BD3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398695"/>
            <a:ext cx="12192000" cy="6060610"/>
          </a:xfrm>
          <a:prstGeom prst="rect">
            <a:avLst/>
          </a:prstGeom>
        </p:spPr>
      </p:pic>
    </p:spTree>
    <p:extLst>
      <p:ext uri="{BB962C8B-B14F-4D97-AF65-F5344CB8AC3E}">
        <p14:creationId xmlns:p14="http://schemas.microsoft.com/office/powerpoint/2010/main" val="191118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E2237-4995-4871-8853-C4377C13A783}"/>
              </a:ext>
            </a:extLst>
          </p:cNvPr>
          <p:cNvSpPr>
            <a:spLocks noGrp="1"/>
          </p:cNvSpPr>
          <p:nvPr>
            <p:ph type="title"/>
          </p:nvPr>
        </p:nvSpPr>
        <p:spPr/>
        <p:txBody>
          <a:bodyPr/>
          <a:lstStyle/>
          <a:p>
            <a:r>
              <a:rPr lang="en-GB" dirty="0"/>
              <a:t>Emotional n-back task</a:t>
            </a:r>
          </a:p>
        </p:txBody>
      </p:sp>
      <p:pic>
        <p:nvPicPr>
          <p:cNvPr id="4" name="Picture 3">
            <a:extLst>
              <a:ext uri="{FF2B5EF4-FFF2-40B4-BE49-F238E27FC236}">
                <a16:creationId xmlns:a16="http://schemas.microsoft.com/office/drawing/2014/main" id="{8EB4C4F7-EA63-4C3A-88D7-763AB43B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922" y="1209560"/>
            <a:ext cx="4248156" cy="4248152"/>
          </a:xfrm>
          <a:prstGeom prst="rect">
            <a:avLst/>
          </a:prstGeom>
        </p:spPr>
      </p:pic>
      <p:pic>
        <p:nvPicPr>
          <p:cNvPr id="5" name="Picture 4">
            <a:extLst>
              <a:ext uri="{FF2B5EF4-FFF2-40B4-BE49-F238E27FC236}">
                <a16:creationId xmlns:a16="http://schemas.microsoft.com/office/drawing/2014/main" id="{2A2954EB-3DE0-4443-ADD5-2E966BB3AE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922" y="1209560"/>
            <a:ext cx="4248156" cy="4248152"/>
          </a:xfrm>
          <a:prstGeom prst="rect">
            <a:avLst/>
          </a:prstGeom>
        </p:spPr>
      </p:pic>
      <p:pic>
        <p:nvPicPr>
          <p:cNvPr id="6" name="Picture 5">
            <a:extLst>
              <a:ext uri="{FF2B5EF4-FFF2-40B4-BE49-F238E27FC236}">
                <a16:creationId xmlns:a16="http://schemas.microsoft.com/office/drawing/2014/main" id="{DC143B2F-A4EA-4F4F-A2E0-366C8D3B4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1922" y="1209558"/>
            <a:ext cx="4248154" cy="4248154"/>
          </a:xfrm>
          <a:prstGeom prst="rect">
            <a:avLst/>
          </a:prstGeom>
        </p:spPr>
      </p:pic>
      <p:pic>
        <p:nvPicPr>
          <p:cNvPr id="7" name="Picture 6">
            <a:extLst>
              <a:ext uri="{FF2B5EF4-FFF2-40B4-BE49-F238E27FC236}">
                <a16:creationId xmlns:a16="http://schemas.microsoft.com/office/drawing/2014/main" id="{C5D78E69-40C4-4363-8716-F6F4F0122A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1921" y="1209557"/>
            <a:ext cx="4248154" cy="4248154"/>
          </a:xfrm>
          <a:prstGeom prst="rect">
            <a:avLst/>
          </a:prstGeom>
        </p:spPr>
      </p:pic>
      <p:pic>
        <p:nvPicPr>
          <p:cNvPr id="8" name="Picture 7">
            <a:extLst>
              <a:ext uri="{FF2B5EF4-FFF2-40B4-BE49-F238E27FC236}">
                <a16:creationId xmlns:a16="http://schemas.microsoft.com/office/drawing/2014/main" id="{B1B6B32D-B0F7-4938-A223-1DBAA01089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1921" y="1209557"/>
            <a:ext cx="4248154" cy="4248154"/>
          </a:xfrm>
          <a:prstGeom prst="rect">
            <a:avLst/>
          </a:prstGeom>
        </p:spPr>
      </p:pic>
      <p:sp>
        <p:nvSpPr>
          <p:cNvPr id="9" name="Fixation">
            <a:extLst>
              <a:ext uri="{FF2B5EF4-FFF2-40B4-BE49-F238E27FC236}">
                <a16:creationId xmlns:a16="http://schemas.microsoft.com/office/drawing/2014/main" id="{90F7C632-97F4-4F23-BED3-ED300CDCF9D1}"/>
              </a:ext>
            </a:extLst>
          </p:cNvPr>
          <p:cNvSpPr txBox="1"/>
          <p:nvPr/>
        </p:nvSpPr>
        <p:spPr>
          <a:xfrm>
            <a:off x="3971921" y="2084741"/>
            <a:ext cx="4248154" cy="2585323"/>
          </a:xfrm>
          <a:prstGeom prst="rect">
            <a:avLst/>
          </a:prstGeom>
          <a:noFill/>
        </p:spPr>
        <p:txBody>
          <a:bodyPr wrap="square" rtlCol="0" anchor="ctr">
            <a:spAutoFit/>
          </a:bodyPr>
          <a:lstStyle/>
          <a:p>
            <a:pPr algn="ctr"/>
            <a:endParaRPr lang="en-GB" dirty="0"/>
          </a:p>
          <a:p>
            <a:pPr algn="ctr"/>
            <a:endParaRPr lang="en-GB" dirty="0"/>
          </a:p>
          <a:p>
            <a:pPr algn="ctr"/>
            <a:endParaRPr lang="en-GB" dirty="0"/>
          </a:p>
          <a:p>
            <a:pPr algn="ctr"/>
            <a:endParaRPr lang="en-GB" dirty="0"/>
          </a:p>
          <a:p>
            <a:pPr algn="ctr"/>
            <a:r>
              <a:rPr lang="en-GB" dirty="0"/>
              <a:t>+</a:t>
            </a:r>
          </a:p>
          <a:p>
            <a:pPr algn="ctr"/>
            <a:endParaRPr lang="en-GB" dirty="0"/>
          </a:p>
          <a:p>
            <a:pPr algn="ctr"/>
            <a:endParaRPr lang="en-GB" dirty="0"/>
          </a:p>
          <a:p>
            <a:pPr algn="ctr"/>
            <a:endParaRPr lang="en-GB" dirty="0"/>
          </a:p>
          <a:p>
            <a:pPr algn="ctr"/>
            <a:endParaRPr lang="en-GB" dirty="0"/>
          </a:p>
        </p:txBody>
      </p:sp>
      <p:sp>
        <p:nvSpPr>
          <p:cNvPr id="10" name="Content Placeholder 2">
            <a:extLst>
              <a:ext uri="{FF2B5EF4-FFF2-40B4-BE49-F238E27FC236}">
                <a16:creationId xmlns:a16="http://schemas.microsoft.com/office/drawing/2014/main" id="{60FE19F5-2A00-421F-8FB5-613A102959E1}"/>
              </a:ext>
            </a:extLst>
          </p:cNvPr>
          <p:cNvSpPr>
            <a:spLocks noGrp="1"/>
          </p:cNvSpPr>
          <p:nvPr>
            <p:ph idx="1"/>
          </p:nvPr>
        </p:nvSpPr>
        <p:spPr>
          <a:xfrm>
            <a:off x="838200" y="1190171"/>
            <a:ext cx="10515600" cy="5182054"/>
          </a:xfrm>
        </p:spPr>
        <p:txBody>
          <a:bodyPr anchor="b">
            <a:normAutofit/>
          </a:bodyPr>
          <a:lstStyle/>
          <a:p>
            <a:pPr marL="0" indent="0">
              <a:buNone/>
            </a:pPr>
            <a:r>
              <a:rPr lang="en-GB" sz="2000" dirty="0" err="1">
                <a:latin typeface="Fira Sans" panose="020B0503050000020004" pitchFamily="34" charset="0"/>
              </a:rPr>
              <a:t>Levens</a:t>
            </a:r>
            <a:r>
              <a:rPr lang="en-GB" sz="2000" dirty="0">
                <a:latin typeface="Fira Sans" panose="020B0503050000020004" pitchFamily="34" charset="0"/>
              </a:rPr>
              <a:t>, S. M., &amp; </a:t>
            </a:r>
            <a:r>
              <a:rPr lang="en-GB" sz="2000" dirty="0" err="1">
                <a:latin typeface="Fira Sans" panose="020B0503050000020004" pitchFamily="34" charset="0"/>
              </a:rPr>
              <a:t>Gotlib</a:t>
            </a:r>
            <a:r>
              <a:rPr lang="en-GB" sz="2000" dirty="0">
                <a:latin typeface="Fira Sans" panose="020B0503050000020004" pitchFamily="34" charset="0"/>
              </a:rPr>
              <a:t>, I. H. (2010)</a:t>
            </a:r>
            <a:r>
              <a:rPr lang="en-GB" sz="2000" dirty="0"/>
              <a:t>. Updating positive and negative stimuli in working memory in depression. </a:t>
            </a:r>
            <a:r>
              <a:rPr lang="en-GB" sz="2000" i="1" dirty="0"/>
              <a:t>Journal of Experimental Psychology: General, 139</a:t>
            </a:r>
            <a:r>
              <a:rPr lang="en-GB" sz="2000" dirty="0"/>
              <a:t>(4), 654.</a:t>
            </a:r>
          </a:p>
        </p:txBody>
      </p:sp>
    </p:spTree>
    <p:extLst>
      <p:ext uri="{BB962C8B-B14F-4D97-AF65-F5344CB8AC3E}">
        <p14:creationId xmlns:p14="http://schemas.microsoft.com/office/powerpoint/2010/main" val="27220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xit" presetSubtype="0" fill="hold" nodeType="afterEffect">
                                  <p:stCondLst>
                                    <p:cond delay="2000"/>
                                  </p:stCondLst>
                                  <p:childTnLst>
                                    <p:set>
                                      <p:cBhvr>
                                        <p:cTn id="12" dur="1" fill="hold">
                                          <p:stCondLst>
                                            <p:cond delay="0"/>
                                          </p:stCondLst>
                                        </p:cTn>
                                        <p:tgtEl>
                                          <p:spTgt spid="8"/>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grpId="1"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2000"/>
                            </p:stCondLst>
                            <p:childTnLst>
                              <p:par>
                                <p:cTn id="17" presetID="1" presetClass="exit" presetSubtype="0" fill="hold" grpId="2" nodeType="afterEffect">
                                  <p:stCondLst>
                                    <p:cond delay="500"/>
                                  </p:stCondLst>
                                  <p:childTnLst>
                                    <p:set>
                                      <p:cBhvr>
                                        <p:cTn id="18" dur="1" fill="hold">
                                          <p:stCondLst>
                                            <p:cond delay="0"/>
                                          </p:stCondLst>
                                        </p:cTn>
                                        <p:tgtEl>
                                          <p:spTgt spid="9"/>
                                        </p:tgtEl>
                                        <p:attrNameLst>
                                          <p:attrName>style.visibility</p:attrName>
                                        </p:attrNameLst>
                                      </p:cBhvr>
                                      <p:to>
                                        <p:strVal val="hidden"/>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2500"/>
                            </p:stCondLst>
                            <p:childTnLst>
                              <p:par>
                                <p:cTn id="23" presetID="1" presetClass="exit" presetSubtype="0" fill="hold" nodeType="afterEffect">
                                  <p:stCondLst>
                                    <p:cond delay="2000"/>
                                  </p:stCondLst>
                                  <p:childTnLst>
                                    <p:set>
                                      <p:cBhvr>
                                        <p:cTn id="24" dur="1" fill="hold">
                                          <p:stCondLst>
                                            <p:cond delay="0"/>
                                          </p:stCondLst>
                                        </p:cTn>
                                        <p:tgtEl>
                                          <p:spTgt spid="7"/>
                                        </p:tgtEl>
                                        <p:attrNameLst>
                                          <p:attrName>style.visibility</p:attrName>
                                        </p:attrNameLst>
                                      </p:cBhvr>
                                      <p:to>
                                        <p:strVal val="hidden"/>
                                      </p:to>
                                    </p:set>
                                  </p:childTnLst>
                                </p:cTn>
                              </p:par>
                            </p:childTnLst>
                          </p:cTn>
                        </p:par>
                        <p:par>
                          <p:cTn id="25" fill="hold">
                            <p:stCondLst>
                              <p:cond delay="4500"/>
                            </p:stCondLst>
                            <p:childTnLst>
                              <p:par>
                                <p:cTn id="26" presetID="1" presetClass="entr" presetSubtype="0" fill="hold" grpId="3"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4500"/>
                            </p:stCondLst>
                            <p:childTnLst>
                              <p:par>
                                <p:cTn id="29" presetID="1" presetClass="exit" presetSubtype="0" fill="hold" grpId="4" nodeType="afterEffect">
                                  <p:stCondLst>
                                    <p:cond delay="500"/>
                                  </p:stCondLst>
                                  <p:childTnLst>
                                    <p:set>
                                      <p:cBhvr>
                                        <p:cTn id="30" dur="1" fill="hold">
                                          <p:stCondLst>
                                            <p:cond delay="0"/>
                                          </p:stCondLst>
                                        </p:cTn>
                                        <p:tgtEl>
                                          <p:spTgt spid="9"/>
                                        </p:tgtEl>
                                        <p:attrNameLst>
                                          <p:attrName>style.visibility</p:attrName>
                                        </p:attrNameLst>
                                      </p:cBhvr>
                                      <p:to>
                                        <p:strVal val="hidden"/>
                                      </p:to>
                                    </p:set>
                                  </p:childTnLst>
                                </p:cTn>
                              </p:par>
                            </p:childTnLst>
                          </p:cTn>
                        </p:par>
                        <p:par>
                          <p:cTn id="31" fill="hold">
                            <p:stCondLst>
                              <p:cond delay="5000"/>
                            </p:stCondLst>
                            <p:childTnLst>
                              <p:par>
                                <p:cTn id="32" presetID="1"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5000"/>
                            </p:stCondLst>
                            <p:childTnLst>
                              <p:par>
                                <p:cTn id="35" presetID="1" presetClass="exit" presetSubtype="0" fill="hold" nodeType="afterEffect">
                                  <p:stCondLst>
                                    <p:cond delay="2000"/>
                                  </p:stCondLst>
                                  <p:childTnLst>
                                    <p:set>
                                      <p:cBhvr>
                                        <p:cTn id="36" dur="1" fill="hold">
                                          <p:stCondLst>
                                            <p:cond delay="0"/>
                                          </p:stCondLst>
                                        </p:cTn>
                                        <p:tgtEl>
                                          <p:spTgt spid="6"/>
                                        </p:tgtEl>
                                        <p:attrNameLst>
                                          <p:attrName>style.visibility</p:attrName>
                                        </p:attrNameLst>
                                      </p:cBhvr>
                                      <p:to>
                                        <p:strVal val="hidden"/>
                                      </p:to>
                                    </p:set>
                                  </p:childTnLst>
                                </p:cTn>
                              </p:par>
                            </p:childTnLst>
                          </p:cTn>
                        </p:par>
                        <p:par>
                          <p:cTn id="37" fill="hold">
                            <p:stCondLst>
                              <p:cond delay="7000"/>
                            </p:stCondLst>
                            <p:childTnLst>
                              <p:par>
                                <p:cTn id="38" presetID="1" presetClass="entr" presetSubtype="0" fill="hold" grpId="5" nodeType="after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par>
                          <p:cTn id="40" fill="hold">
                            <p:stCondLst>
                              <p:cond delay="7000"/>
                            </p:stCondLst>
                            <p:childTnLst>
                              <p:par>
                                <p:cTn id="41" presetID="1" presetClass="exit" presetSubtype="0" fill="hold" grpId="6" nodeType="afterEffect">
                                  <p:stCondLst>
                                    <p:cond delay="500"/>
                                  </p:stCondLst>
                                  <p:childTnLst>
                                    <p:set>
                                      <p:cBhvr>
                                        <p:cTn id="42" dur="1" fill="hold">
                                          <p:stCondLst>
                                            <p:cond delay="0"/>
                                          </p:stCondLst>
                                        </p:cTn>
                                        <p:tgtEl>
                                          <p:spTgt spid="9"/>
                                        </p:tgtEl>
                                        <p:attrNameLst>
                                          <p:attrName>style.visibility</p:attrName>
                                        </p:attrNameLst>
                                      </p:cBhvr>
                                      <p:to>
                                        <p:strVal val="hidden"/>
                                      </p:to>
                                    </p:set>
                                  </p:childTnLst>
                                </p:cTn>
                              </p:par>
                            </p:childTnLst>
                          </p:cTn>
                        </p:par>
                        <p:par>
                          <p:cTn id="43" fill="hold">
                            <p:stCondLst>
                              <p:cond delay="7500"/>
                            </p:stCondLst>
                            <p:childTnLst>
                              <p:par>
                                <p:cTn id="44" presetID="1"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par>
                          <p:cTn id="46" fill="hold">
                            <p:stCondLst>
                              <p:cond delay="7500"/>
                            </p:stCondLst>
                            <p:childTnLst>
                              <p:par>
                                <p:cTn id="47" presetID="1" presetClass="exit" presetSubtype="0" fill="hold" nodeType="afterEffect">
                                  <p:stCondLst>
                                    <p:cond delay="2000"/>
                                  </p:stCondLst>
                                  <p:childTnLst>
                                    <p:set>
                                      <p:cBhvr>
                                        <p:cTn id="48" dur="1" fill="hold">
                                          <p:stCondLst>
                                            <p:cond delay="0"/>
                                          </p:stCondLst>
                                        </p:cTn>
                                        <p:tgtEl>
                                          <p:spTgt spid="5"/>
                                        </p:tgtEl>
                                        <p:attrNameLst>
                                          <p:attrName>style.visibility</p:attrName>
                                        </p:attrNameLst>
                                      </p:cBhvr>
                                      <p:to>
                                        <p:strVal val="hidden"/>
                                      </p:to>
                                    </p:set>
                                  </p:childTnLst>
                                </p:cTn>
                              </p:par>
                            </p:childTnLst>
                          </p:cTn>
                        </p:par>
                        <p:par>
                          <p:cTn id="49" fill="hold">
                            <p:stCondLst>
                              <p:cond delay="9500"/>
                            </p:stCondLst>
                            <p:childTnLst>
                              <p:par>
                                <p:cTn id="50" presetID="1" presetClass="entr" presetSubtype="0" fill="hold" grpId="7" nodeType="after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par>
                          <p:cTn id="52" fill="hold">
                            <p:stCondLst>
                              <p:cond delay="9500"/>
                            </p:stCondLst>
                            <p:childTnLst>
                              <p:par>
                                <p:cTn id="53" presetID="1" presetClass="exit" presetSubtype="0" fill="hold" grpId="8" nodeType="afterEffect">
                                  <p:stCondLst>
                                    <p:cond delay="500"/>
                                  </p:stCondLst>
                                  <p:childTnLst>
                                    <p:set>
                                      <p:cBhvr>
                                        <p:cTn id="54" dur="1" fill="hold">
                                          <p:stCondLst>
                                            <p:cond delay="0"/>
                                          </p:stCondLst>
                                        </p:cTn>
                                        <p:tgtEl>
                                          <p:spTgt spid="9"/>
                                        </p:tgtEl>
                                        <p:attrNameLst>
                                          <p:attrName>style.visibility</p:attrName>
                                        </p:attrNameLst>
                                      </p:cBhvr>
                                      <p:to>
                                        <p:strVal val="hidden"/>
                                      </p:to>
                                    </p:set>
                                  </p:childTnLst>
                                </p:cTn>
                              </p:par>
                            </p:childTnLst>
                          </p:cTn>
                        </p:par>
                        <p:par>
                          <p:cTn id="55" fill="hold">
                            <p:stCondLst>
                              <p:cond delay="10000"/>
                            </p:stCondLst>
                            <p:childTnLst>
                              <p:par>
                                <p:cTn id="56" presetID="1" presetClass="entr" presetSubtype="0"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childTnLst>
                                </p:cTn>
                              </p:par>
                            </p:childTnLst>
                          </p:cTn>
                        </p:par>
                        <p:par>
                          <p:cTn id="58" fill="hold">
                            <p:stCondLst>
                              <p:cond delay="10000"/>
                            </p:stCondLst>
                            <p:childTnLst>
                              <p:par>
                                <p:cTn id="59" presetID="1" presetClass="exit" presetSubtype="0" fill="hold" nodeType="afterEffect">
                                  <p:stCondLst>
                                    <p:cond delay="2000"/>
                                  </p:stCondLst>
                                  <p:childTnLst>
                                    <p:set>
                                      <p:cBhvr>
                                        <p:cTn id="60" dur="1" fill="hold">
                                          <p:stCondLst>
                                            <p:cond delay="0"/>
                                          </p:stCondLst>
                                        </p:cTn>
                                        <p:tgtEl>
                                          <p:spTgt spid="4"/>
                                        </p:tgtEl>
                                        <p:attrNameLst>
                                          <p:attrName>style.visibility</p:attrName>
                                        </p:attrNameLst>
                                      </p:cBhvr>
                                      <p:to>
                                        <p:strVal val="hidden"/>
                                      </p:to>
                                    </p:set>
                                  </p:childTnLst>
                                </p:cTn>
                              </p:par>
                            </p:childTnLst>
                          </p:cTn>
                        </p:par>
                        <p:par>
                          <p:cTn id="61" fill="hold">
                            <p:stCondLst>
                              <p:cond delay="12000"/>
                            </p:stCondLst>
                            <p:childTnLst>
                              <p:par>
                                <p:cTn id="62" presetID="1" presetClass="entr" presetSubtype="0" fill="hold" grpId="9" nodeType="afterEffect">
                                  <p:stCondLst>
                                    <p:cond delay="0"/>
                                  </p:stCondLst>
                                  <p:childTnLst>
                                    <p:set>
                                      <p:cBhvr>
                                        <p:cTn id="6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9" grpId="4"/>
      <p:bldP spid="9" grpId="5"/>
      <p:bldP spid="9" grpId="6"/>
      <p:bldP spid="9" grpId="7"/>
      <p:bldP spid="9" grpId="8"/>
      <p:bldP spid="9" grpId="9"/>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F678-431B-4AE3-A7C8-8970BDE7E191}"/>
              </a:ext>
            </a:extLst>
          </p:cNvPr>
          <p:cNvSpPr>
            <a:spLocks noGrp="1"/>
          </p:cNvSpPr>
          <p:nvPr>
            <p:ph type="title"/>
          </p:nvPr>
        </p:nvSpPr>
        <p:spPr/>
        <p:txBody>
          <a:bodyPr>
            <a:normAutofit/>
          </a:bodyPr>
          <a:lstStyle/>
          <a:p>
            <a:r>
              <a:rPr lang="en-GB" dirty="0"/>
              <a:t>Emotional 0-back</a:t>
            </a:r>
          </a:p>
        </p:txBody>
      </p:sp>
      <p:grpSp>
        <p:nvGrpSpPr>
          <p:cNvPr id="4" name="Group 3">
            <a:extLst>
              <a:ext uri="{FF2B5EF4-FFF2-40B4-BE49-F238E27FC236}">
                <a16:creationId xmlns:a16="http://schemas.microsoft.com/office/drawing/2014/main" id="{033710EC-8B5D-4B9F-84F7-CBD2E87CC9E0}"/>
              </a:ext>
            </a:extLst>
          </p:cNvPr>
          <p:cNvGrpSpPr/>
          <p:nvPr/>
        </p:nvGrpSpPr>
        <p:grpSpPr>
          <a:xfrm>
            <a:off x="838200" y="1915783"/>
            <a:ext cx="10539282" cy="3890332"/>
            <a:chOff x="826359" y="1483834"/>
            <a:chExt cx="10539282" cy="3890332"/>
          </a:xfrm>
        </p:grpSpPr>
        <p:pic>
          <p:nvPicPr>
            <p:cNvPr id="5" name="Picture 4">
              <a:extLst>
                <a:ext uri="{FF2B5EF4-FFF2-40B4-BE49-F238E27FC236}">
                  <a16:creationId xmlns:a16="http://schemas.microsoft.com/office/drawing/2014/main" id="{0BE126AF-6CE9-450F-A573-662175D7A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0474" y="3428999"/>
              <a:ext cx="1945167" cy="1945167"/>
            </a:xfrm>
            <a:prstGeom prst="rect">
              <a:avLst/>
            </a:prstGeom>
            <a:solidFill>
              <a:schemeClr val="accent5">
                <a:lumMod val="20000"/>
                <a:lumOff val="80000"/>
              </a:schemeClr>
            </a:solidFill>
            <a:ln w="19050">
              <a:solidFill>
                <a:schemeClr val="tx1"/>
              </a:solidFill>
            </a:ln>
          </p:spPr>
        </p:pic>
        <p:pic>
          <p:nvPicPr>
            <p:cNvPr id="6" name="Picture 5">
              <a:extLst>
                <a:ext uri="{FF2B5EF4-FFF2-40B4-BE49-F238E27FC236}">
                  <a16:creationId xmlns:a16="http://schemas.microsoft.com/office/drawing/2014/main" id="{83C07198-7F13-4C69-8D02-A7913851A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1945" y="2931202"/>
              <a:ext cx="1945167" cy="1945167"/>
            </a:xfrm>
            <a:prstGeom prst="rect">
              <a:avLst/>
            </a:prstGeom>
            <a:solidFill>
              <a:schemeClr val="accent5">
                <a:lumMod val="20000"/>
                <a:lumOff val="80000"/>
              </a:schemeClr>
            </a:solidFill>
            <a:ln w="19050">
              <a:solidFill>
                <a:schemeClr val="tx1"/>
              </a:solidFill>
            </a:ln>
          </p:spPr>
        </p:pic>
        <p:pic>
          <p:nvPicPr>
            <p:cNvPr id="7" name="Picture 6">
              <a:extLst>
                <a:ext uri="{FF2B5EF4-FFF2-40B4-BE49-F238E27FC236}">
                  <a16:creationId xmlns:a16="http://schemas.microsoft.com/office/drawing/2014/main" id="{C3C65295-F870-4DBB-A10E-0DA2FCB2B9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3417" y="2456417"/>
              <a:ext cx="1945166" cy="1945166"/>
            </a:xfrm>
            <a:prstGeom prst="rect">
              <a:avLst/>
            </a:prstGeom>
            <a:solidFill>
              <a:schemeClr val="accent5">
                <a:lumMod val="20000"/>
                <a:lumOff val="80000"/>
              </a:schemeClr>
            </a:solidFill>
            <a:ln w="19050">
              <a:solidFill>
                <a:schemeClr val="tx1"/>
              </a:solidFill>
            </a:ln>
          </p:spPr>
        </p:pic>
        <p:pic>
          <p:nvPicPr>
            <p:cNvPr id="8" name="Picture 7">
              <a:extLst>
                <a:ext uri="{FF2B5EF4-FFF2-40B4-BE49-F238E27FC236}">
                  <a16:creationId xmlns:a16="http://schemas.microsoft.com/office/drawing/2014/main" id="{E28F1F7A-EFDD-4222-ABEC-4A7B692FE6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4889" y="1958619"/>
              <a:ext cx="1945166" cy="1945166"/>
            </a:xfrm>
            <a:prstGeom prst="rect">
              <a:avLst/>
            </a:prstGeom>
            <a:solidFill>
              <a:schemeClr val="accent5">
                <a:lumMod val="20000"/>
                <a:lumOff val="80000"/>
              </a:schemeClr>
            </a:solidFill>
            <a:ln w="19050">
              <a:solidFill>
                <a:schemeClr val="tx1"/>
              </a:solidFill>
            </a:ln>
          </p:spPr>
        </p:pic>
        <p:pic>
          <p:nvPicPr>
            <p:cNvPr id="9" name="Picture 8">
              <a:extLst>
                <a:ext uri="{FF2B5EF4-FFF2-40B4-BE49-F238E27FC236}">
                  <a16:creationId xmlns:a16="http://schemas.microsoft.com/office/drawing/2014/main" id="{9088B4EC-C5D0-4D34-9C74-6DFABDF61F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359" y="1483834"/>
              <a:ext cx="1945166" cy="1945166"/>
            </a:xfrm>
            <a:prstGeom prst="rect">
              <a:avLst/>
            </a:prstGeom>
            <a:solidFill>
              <a:schemeClr val="accent5">
                <a:lumMod val="20000"/>
                <a:lumOff val="80000"/>
              </a:schemeClr>
            </a:solidFill>
            <a:ln w="19050">
              <a:solidFill>
                <a:schemeClr val="tx1"/>
              </a:solidFill>
            </a:ln>
          </p:spPr>
        </p:pic>
      </p:grpSp>
      <p:sp>
        <p:nvSpPr>
          <p:cNvPr id="10" name="TextBox 9">
            <a:extLst>
              <a:ext uri="{FF2B5EF4-FFF2-40B4-BE49-F238E27FC236}">
                <a16:creationId xmlns:a16="http://schemas.microsoft.com/office/drawing/2014/main" id="{04E5C066-63B1-4CC0-92FD-6A4630364860}"/>
              </a:ext>
            </a:extLst>
          </p:cNvPr>
          <p:cNvSpPr txBox="1"/>
          <p:nvPr/>
        </p:nvSpPr>
        <p:spPr>
          <a:xfrm>
            <a:off x="9321107" y="1454118"/>
            <a:ext cx="2201244" cy="461665"/>
          </a:xfrm>
          <a:prstGeom prst="rect">
            <a:avLst/>
          </a:prstGeom>
          <a:solidFill>
            <a:schemeClr val="bg1"/>
          </a:solidFill>
          <a:ln w="38100">
            <a:solidFill>
              <a:schemeClr val="tx1"/>
            </a:solidFill>
          </a:ln>
        </p:spPr>
        <p:txBody>
          <a:bodyPr wrap="none" rtlCol="0">
            <a:spAutoFit/>
          </a:bodyPr>
          <a:lstStyle/>
          <a:p>
            <a:r>
              <a:rPr lang="en-GB" sz="2400" dirty="0">
                <a:latin typeface="Fira Sans" panose="020B0503050000020004" pitchFamily="34" charset="0"/>
                <a:cs typeface="Arial" panose="020B0604020202020204" pitchFamily="34" charset="0"/>
              </a:rPr>
              <a:t>target: </a:t>
            </a:r>
            <a:r>
              <a:rPr lang="en-GB" sz="2400" b="1" dirty="0">
                <a:latin typeface="Fira Sans" panose="020B0503050000020004" pitchFamily="34" charset="0"/>
                <a:cs typeface="Arial" panose="020B0604020202020204" pitchFamily="34" charset="0"/>
              </a:rPr>
              <a:t>neutral</a:t>
            </a:r>
            <a:endParaRPr lang="en-GB" sz="2800" b="1" dirty="0">
              <a:latin typeface="Fira Sans" panose="020B0503050000020004" pitchFamily="34" charset="0"/>
              <a:cs typeface="Arial" panose="020B0604020202020204" pitchFamily="34" charset="0"/>
            </a:endParaRPr>
          </a:p>
        </p:txBody>
      </p:sp>
      <p:sp>
        <p:nvSpPr>
          <p:cNvPr id="11" name="TextBox 10">
            <a:extLst>
              <a:ext uri="{FF2B5EF4-FFF2-40B4-BE49-F238E27FC236}">
                <a16:creationId xmlns:a16="http://schemas.microsoft.com/office/drawing/2014/main" id="{9E57288A-05E6-46B0-B18E-2207B6C225C1}"/>
              </a:ext>
            </a:extLst>
          </p:cNvPr>
          <p:cNvSpPr txBox="1"/>
          <p:nvPr/>
        </p:nvSpPr>
        <p:spPr>
          <a:xfrm>
            <a:off x="1204046" y="3935624"/>
            <a:ext cx="1213474" cy="400110"/>
          </a:xfrm>
          <a:prstGeom prst="rect">
            <a:avLst/>
          </a:prstGeom>
          <a:noFill/>
          <a:ln>
            <a:noFill/>
          </a:ln>
        </p:spPr>
        <p:txBody>
          <a:bodyPr wrap="none" rtlCol="0">
            <a:spAutoFit/>
          </a:bodyPr>
          <a:lstStyle/>
          <a:p>
            <a:pPr algn="ctr"/>
            <a:r>
              <a:rPr lang="en-GB" sz="2000" dirty="0">
                <a:latin typeface="Fira Sans" panose="020B0503050000020004" pitchFamily="34" charset="0"/>
                <a:ea typeface="Open Sans" panose="020B0606030504020204" pitchFamily="34" charset="0"/>
                <a:cs typeface="Open Sans" panose="020B0606030504020204" pitchFamily="34" charset="0"/>
              </a:rPr>
              <a:t>different</a:t>
            </a:r>
            <a:endParaRPr lang="en-GB" sz="2400" b="1" dirty="0">
              <a:latin typeface="Fira Sans" panose="020B05030500000200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4E15DD6-9D25-46D8-B473-5E102848C3D9}"/>
              </a:ext>
            </a:extLst>
          </p:cNvPr>
          <p:cNvSpPr txBox="1"/>
          <p:nvPr/>
        </p:nvSpPr>
        <p:spPr>
          <a:xfrm>
            <a:off x="3352576" y="4433421"/>
            <a:ext cx="1213474" cy="400110"/>
          </a:xfrm>
          <a:prstGeom prst="rect">
            <a:avLst/>
          </a:prstGeom>
          <a:noFill/>
          <a:ln>
            <a:noFill/>
          </a:ln>
        </p:spPr>
        <p:txBody>
          <a:bodyPr wrap="none" rtlCol="0">
            <a:spAutoFit/>
          </a:bodyPr>
          <a:lstStyle/>
          <a:p>
            <a:pPr algn="ctr"/>
            <a:r>
              <a:rPr lang="en-GB" sz="2000" dirty="0">
                <a:latin typeface="Fira Sans" panose="020B0503050000020004" pitchFamily="34" charset="0"/>
                <a:ea typeface="Open Sans" panose="020B0606030504020204" pitchFamily="34" charset="0"/>
                <a:cs typeface="Open Sans" panose="020B0606030504020204" pitchFamily="34" charset="0"/>
              </a:rPr>
              <a:t>different</a:t>
            </a:r>
            <a:endParaRPr lang="en-GB" sz="2400" b="1" dirty="0">
              <a:latin typeface="Fira Sans" panose="020B05030500000200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EC8942B9-E8E0-4819-BFB5-199D239D35A4}"/>
              </a:ext>
            </a:extLst>
          </p:cNvPr>
          <p:cNvSpPr txBox="1"/>
          <p:nvPr/>
        </p:nvSpPr>
        <p:spPr>
          <a:xfrm>
            <a:off x="5501104" y="4908208"/>
            <a:ext cx="1213474" cy="400110"/>
          </a:xfrm>
          <a:prstGeom prst="rect">
            <a:avLst/>
          </a:prstGeom>
          <a:noFill/>
          <a:ln>
            <a:noFill/>
          </a:ln>
        </p:spPr>
        <p:txBody>
          <a:bodyPr wrap="none" rtlCol="0">
            <a:spAutoFit/>
          </a:bodyPr>
          <a:lstStyle/>
          <a:p>
            <a:pPr algn="ctr"/>
            <a:r>
              <a:rPr lang="en-GB" sz="2000" dirty="0">
                <a:latin typeface="Fira Sans" panose="020B0503050000020004" pitchFamily="34" charset="0"/>
                <a:ea typeface="Open Sans" panose="020B0606030504020204" pitchFamily="34" charset="0"/>
                <a:cs typeface="Open Sans" panose="020B0606030504020204" pitchFamily="34" charset="0"/>
              </a:rPr>
              <a:t>different</a:t>
            </a:r>
            <a:endParaRPr lang="en-GB" sz="2400" b="1" dirty="0">
              <a:latin typeface="Fira Sans" panose="020B05030500000200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D3430801-E603-4E65-9C78-64B1B374BEA8}"/>
              </a:ext>
            </a:extLst>
          </p:cNvPr>
          <p:cNvSpPr txBox="1"/>
          <p:nvPr/>
        </p:nvSpPr>
        <p:spPr>
          <a:xfrm>
            <a:off x="7703878" y="5406005"/>
            <a:ext cx="1104982" cy="400110"/>
          </a:xfrm>
          <a:prstGeom prst="rect">
            <a:avLst/>
          </a:prstGeom>
          <a:noFill/>
          <a:ln>
            <a:noFill/>
          </a:ln>
        </p:spPr>
        <p:txBody>
          <a:bodyPr wrap="square" rtlCol="0">
            <a:spAutoFit/>
          </a:bodyPr>
          <a:lstStyle/>
          <a:p>
            <a:pPr algn="ctr"/>
            <a:r>
              <a:rPr lang="en-GB" sz="2000" dirty="0">
                <a:latin typeface="Fira Sans" panose="020B0503050000020004" pitchFamily="34" charset="0"/>
                <a:ea typeface="Open Sans" panose="020B0606030504020204" pitchFamily="34" charset="0"/>
                <a:cs typeface="Open Sans" panose="020B0606030504020204" pitchFamily="34" charset="0"/>
              </a:rPr>
              <a:t>same</a:t>
            </a:r>
            <a:endParaRPr lang="en-GB" sz="2400" b="1" dirty="0">
              <a:latin typeface="Fira Sans" panose="020B05030500000200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7679944E-1203-4E0B-B688-B6DF035527AB}"/>
              </a:ext>
            </a:extLst>
          </p:cNvPr>
          <p:cNvSpPr txBox="1"/>
          <p:nvPr/>
        </p:nvSpPr>
        <p:spPr>
          <a:xfrm>
            <a:off x="9798161" y="5903515"/>
            <a:ext cx="1213474" cy="400110"/>
          </a:xfrm>
          <a:prstGeom prst="rect">
            <a:avLst/>
          </a:prstGeom>
          <a:noFill/>
          <a:ln>
            <a:noFill/>
          </a:ln>
        </p:spPr>
        <p:txBody>
          <a:bodyPr wrap="none" rtlCol="0">
            <a:spAutoFit/>
          </a:bodyPr>
          <a:lstStyle/>
          <a:p>
            <a:pPr algn="ctr"/>
            <a:r>
              <a:rPr lang="en-GB" sz="2000" dirty="0">
                <a:latin typeface="Fira Sans" panose="020B0503050000020004" pitchFamily="34" charset="0"/>
                <a:ea typeface="Open Sans" panose="020B0606030504020204" pitchFamily="34" charset="0"/>
                <a:cs typeface="Open Sans" panose="020B0606030504020204" pitchFamily="34" charset="0"/>
              </a:rPr>
              <a:t>different</a:t>
            </a:r>
            <a:endParaRPr lang="en-GB" sz="2400" b="1" dirty="0">
              <a:latin typeface="Fira Sans" panose="020B05030500000200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ABDD23A9-09EA-47FE-9FDA-257F82ABACE1}"/>
              </a:ext>
            </a:extLst>
          </p:cNvPr>
          <p:cNvSpPr/>
          <p:nvPr/>
        </p:nvSpPr>
        <p:spPr>
          <a:xfrm>
            <a:off x="9432315" y="228991"/>
            <a:ext cx="2476960" cy="369332"/>
          </a:xfrm>
          <a:prstGeom prst="rect">
            <a:avLst/>
          </a:prstGeom>
        </p:spPr>
        <p:txBody>
          <a:bodyPr wrap="none">
            <a:spAutoFit/>
          </a:bodyPr>
          <a:lstStyle/>
          <a:p>
            <a:r>
              <a:rPr lang="en-GB" dirty="0" err="1">
                <a:solidFill>
                  <a:schemeClr val="bg1"/>
                </a:solidFill>
                <a:latin typeface="Fira Sans Light" panose="020B0403050000020004" pitchFamily="34" charset="0"/>
              </a:rPr>
              <a:t>Levens</a:t>
            </a:r>
            <a:r>
              <a:rPr lang="en-GB" dirty="0">
                <a:solidFill>
                  <a:schemeClr val="bg1"/>
                </a:solidFill>
                <a:latin typeface="Fira Sans Light" panose="020B0403050000020004" pitchFamily="34" charset="0"/>
              </a:rPr>
              <a:t> &amp; </a:t>
            </a:r>
            <a:r>
              <a:rPr lang="en-GB" dirty="0" err="1">
                <a:solidFill>
                  <a:schemeClr val="bg1"/>
                </a:solidFill>
                <a:latin typeface="Fira Sans Light" panose="020B0403050000020004" pitchFamily="34" charset="0"/>
              </a:rPr>
              <a:t>Gotlib</a:t>
            </a:r>
            <a:r>
              <a:rPr lang="en-GB" dirty="0">
                <a:solidFill>
                  <a:schemeClr val="bg1"/>
                </a:solidFill>
                <a:latin typeface="Fira Sans Light" panose="020B0403050000020004" pitchFamily="34" charset="0"/>
              </a:rPr>
              <a:t> (2010)</a:t>
            </a:r>
          </a:p>
        </p:txBody>
      </p:sp>
      <p:cxnSp>
        <p:nvCxnSpPr>
          <p:cNvPr id="20" name="Straight Arrow Connector 19">
            <a:extLst>
              <a:ext uri="{FF2B5EF4-FFF2-40B4-BE49-F238E27FC236}">
                <a16:creationId xmlns:a16="http://schemas.microsoft.com/office/drawing/2014/main" id="{59928248-DBC6-4180-A6CC-04507384B6EE}"/>
              </a:ext>
            </a:extLst>
          </p:cNvPr>
          <p:cNvCxnSpPr/>
          <p:nvPr/>
        </p:nvCxnSpPr>
        <p:spPr>
          <a:xfrm>
            <a:off x="1204046" y="4591356"/>
            <a:ext cx="8594116" cy="1945165"/>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2905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F678-431B-4AE3-A7C8-8970BDE7E191}"/>
              </a:ext>
            </a:extLst>
          </p:cNvPr>
          <p:cNvSpPr>
            <a:spLocks noGrp="1"/>
          </p:cNvSpPr>
          <p:nvPr>
            <p:ph type="title"/>
          </p:nvPr>
        </p:nvSpPr>
        <p:spPr/>
        <p:txBody>
          <a:bodyPr>
            <a:normAutofit/>
          </a:bodyPr>
          <a:lstStyle/>
          <a:p>
            <a:r>
              <a:rPr lang="en-GB" dirty="0"/>
              <a:t>0-back model</a:t>
            </a:r>
          </a:p>
        </p:txBody>
      </p:sp>
      <p:sp>
        <p:nvSpPr>
          <p:cNvPr id="18" name="Rectangle 17">
            <a:extLst>
              <a:ext uri="{FF2B5EF4-FFF2-40B4-BE49-F238E27FC236}">
                <a16:creationId xmlns:a16="http://schemas.microsoft.com/office/drawing/2014/main" id="{8D8452E3-9C67-4D73-A095-EA1A091B46D7}"/>
              </a:ext>
            </a:extLst>
          </p:cNvPr>
          <p:cNvSpPr/>
          <p:nvPr/>
        </p:nvSpPr>
        <p:spPr>
          <a:xfrm>
            <a:off x="5713945" y="121269"/>
            <a:ext cx="6478055" cy="584775"/>
          </a:xfrm>
          <a:prstGeom prst="rect">
            <a:avLst/>
          </a:prstGeom>
        </p:spPr>
        <p:txBody>
          <a:bodyPr wrap="none">
            <a:spAutoFit/>
          </a:bodyPr>
          <a:lstStyle/>
          <a:p>
            <a:r>
              <a:rPr lang="en-GB" sz="3200" dirty="0">
                <a:solidFill>
                  <a:schemeClr val="bg1"/>
                </a:solidFill>
                <a:latin typeface="Fira Sans" panose="020B0503050000020004" pitchFamily="34" charset="0"/>
              </a:rPr>
              <a:t>PRIMs</a:t>
            </a:r>
            <a:r>
              <a:rPr lang="en-GB" sz="2400" dirty="0">
                <a:solidFill>
                  <a:schemeClr val="bg1"/>
                </a:solidFill>
                <a:latin typeface="Fira Sans Light" panose="020B0403050000020004" pitchFamily="34" charset="0"/>
              </a:rPr>
              <a:t>: www.ai.rug.nl/~niels/actransfer.html</a:t>
            </a:r>
          </a:p>
        </p:txBody>
      </p:sp>
      <p:sp>
        <p:nvSpPr>
          <p:cNvPr id="8" name="Rectangle 7">
            <a:extLst>
              <a:ext uri="{FF2B5EF4-FFF2-40B4-BE49-F238E27FC236}">
                <a16:creationId xmlns:a16="http://schemas.microsoft.com/office/drawing/2014/main" id="{B46520F5-9B8F-4250-9596-4D9DAEB275E8}"/>
              </a:ext>
            </a:extLst>
          </p:cNvPr>
          <p:cNvSpPr/>
          <p:nvPr/>
        </p:nvSpPr>
        <p:spPr>
          <a:xfrm>
            <a:off x="1791433" y="1946622"/>
            <a:ext cx="2821172" cy="2041457"/>
          </a:xfrm>
          <a:prstGeom prst="rect">
            <a:avLst/>
          </a:prstGeom>
          <a:solidFill>
            <a:srgbClr val="0070C0"/>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GB" sz="4000" dirty="0">
                <a:latin typeface="Fira Sans" panose="020B0503050000020004" pitchFamily="34" charset="0"/>
              </a:rPr>
              <a:t>Goal:</a:t>
            </a:r>
          </a:p>
          <a:p>
            <a:pPr algn="ctr"/>
            <a:r>
              <a:rPr lang="en-GB" sz="4000" dirty="0">
                <a:latin typeface="Fira Sans" panose="020B0503050000020004" pitchFamily="34" charset="0"/>
              </a:rPr>
              <a:t>Task</a:t>
            </a:r>
          </a:p>
        </p:txBody>
      </p:sp>
      <p:grpSp>
        <p:nvGrpSpPr>
          <p:cNvPr id="9" name="Group 8">
            <a:extLst>
              <a:ext uri="{FF2B5EF4-FFF2-40B4-BE49-F238E27FC236}">
                <a16:creationId xmlns:a16="http://schemas.microsoft.com/office/drawing/2014/main" id="{2B6FA6A9-8A36-418D-80ED-1A73ED66C7F8}"/>
              </a:ext>
            </a:extLst>
          </p:cNvPr>
          <p:cNvGrpSpPr/>
          <p:nvPr/>
        </p:nvGrpSpPr>
        <p:grpSpPr>
          <a:xfrm>
            <a:off x="1002851" y="4112144"/>
            <a:ext cx="4315050" cy="1810208"/>
            <a:chOff x="2372832" y="4112144"/>
            <a:chExt cx="4315050" cy="1810208"/>
          </a:xfrm>
        </p:grpSpPr>
        <p:cxnSp>
          <p:nvCxnSpPr>
            <p:cNvPr id="11" name="Straight Arrow Connector 10">
              <a:extLst>
                <a:ext uri="{FF2B5EF4-FFF2-40B4-BE49-F238E27FC236}">
                  <a16:creationId xmlns:a16="http://schemas.microsoft.com/office/drawing/2014/main" id="{9DF9CA99-C1D8-4366-85BC-B4F8367C7814}"/>
                </a:ext>
              </a:extLst>
            </p:cNvPr>
            <p:cNvCxnSpPr>
              <a:cxnSpLocks/>
            </p:cNvCxnSpPr>
            <p:nvPr/>
          </p:nvCxnSpPr>
          <p:spPr>
            <a:xfrm flipH="1">
              <a:off x="3499884" y="4112144"/>
              <a:ext cx="434165" cy="679614"/>
            </a:xfrm>
            <a:prstGeom prst="straightConnector1">
              <a:avLst/>
            </a:prstGeom>
            <a:ln w="28575" cap="flat" cmpd="sng" algn="ctr">
              <a:solidFill>
                <a:schemeClr val="dk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12" name="Diamond 11">
              <a:extLst>
                <a:ext uri="{FF2B5EF4-FFF2-40B4-BE49-F238E27FC236}">
                  <a16:creationId xmlns:a16="http://schemas.microsoft.com/office/drawing/2014/main" id="{5152D52F-64EC-4D27-B447-8BE7BCAC819C}"/>
                </a:ext>
              </a:extLst>
            </p:cNvPr>
            <p:cNvSpPr/>
            <p:nvPr/>
          </p:nvSpPr>
          <p:spPr>
            <a:xfrm>
              <a:off x="2372832" y="4791758"/>
              <a:ext cx="1520456" cy="601610"/>
            </a:xfrm>
            <a:prstGeom prst="diamond">
              <a:avLst/>
            </a:prstGeom>
            <a:solidFill>
              <a:srgbClr val="00206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3" name="Diamond 12">
              <a:extLst>
                <a:ext uri="{FF2B5EF4-FFF2-40B4-BE49-F238E27FC236}">
                  <a16:creationId xmlns:a16="http://schemas.microsoft.com/office/drawing/2014/main" id="{95870250-26DA-4EB0-9871-8353CA072360}"/>
                </a:ext>
              </a:extLst>
            </p:cNvPr>
            <p:cNvSpPr/>
            <p:nvPr/>
          </p:nvSpPr>
          <p:spPr>
            <a:xfrm>
              <a:off x="3009901" y="5320742"/>
              <a:ext cx="1520456" cy="601610"/>
            </a:xfrm>
            <a:prstGeom prst="diamond">
              <a:avLst/>
            </a:prstGeom>
            <a:solidFill>
              <a:srgbClr val="00206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 name="Diamond 13">
              <a:extLst>
                <a:ext uri="{FF2B5EF4-FFF2-40B4-BE49-F238E27FC236}">
                  <a16:creationId xmlns:a16="http://schemas.microsoft.com/office/drawing/2014/main" id="{982CA132-4191-4970-8B88-92A83BBC9994}"/>
                </a:ext>
              </a:extLst>
            </p:cNvPr>
            <p:cNvSpPr/>
            <p:nvPr/>
          </p:nvSpPr>
          <p:spPr>
            <a:xfrm>
              <a:off x="4560480" y="5320742"/>
              <a:ext cx="1520456" cy="601610"/>
            </a:xfrm>
            <a:prstGeom prst="diamond">
              <a:avLst/>
            </a:prstGeom>
            <a:solidFill>
              <a:srgbClr val="00206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 name="Diamond 14">
              <a:extLst>
                <a:ext uri="{FF2B5EF4-FFF2-40B4-BE49-F238E27FC236}">
                  <a16:creationId xmlns:a16="http://schemas.microsoft.com/office/drawing/2014/main" id="{F3BCD6EC-53D2-4D16-B5F2-FC727E9AA52D}"/>
                </a:ext>
              </a:extLst>
            </p:cNvPr>
            <p:cNvSpPr/>
            <p:nvPr/>
          </p:nvSpPr>
          <p:spPr>
            <a:xfrm>
              <a:off x="5167426" y="4791758"/>
              <a:ext cx="1520456" cy="601610"/>
            </a:xfrm>
            <a:prstGeom prst="diamond">
              <a:avLst/>
            </a:prstGeom>
            <a:solidFill>
              <a:srgbClr val="00206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cxnSp>
          <p:nvCxnSpPr>
            <p:cNvPr id="16" name="Straight Arrow Connector 15">
              <a:extLst>
                <a:ext uri="{FF2B5EF4-FFF2-40B4-BE49-F238E27FC236}">
                  <a16:creationId xmlns:a16="http://schemas.microsoft.com/office/drawing/2014/main" id="{BF464D78-1486-4EC3-8A2D-F14054E2D885}"/>
                </a:ext>
              </a:extLst>
            </p:cNvPr>
            <p:cNvCxnSpPr>
              <a:cxnSpLocks/>
            </p:cNvCxnSpPr>
            <p:nvPr/>
          </p:nvCxnSpPr>
          <p:spPr>
            <a:xfrm flipH="1">
              <a:off x="4195433" y="4112144"/>
              <a:ext cx="100122" cy="1281224"/>
            </a:xfrm>
            <a:prstGeom prst="straightConnector1">
              <a:avLst/>
            </a:prstGeom>
            <a:ln w="28575" cap="flat" cmpd="sng" algn="ctr">
              <a:solidFill>
                <a:schemeClr val="dk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9F5F8A35-C280-432B-821C-01DC7FB9FB4C}"/>
                </a:ext>
              </a:extLst>
            </p:cNvPr>
            <p:cNvCxnSpPr>
              <a:cxnSpLocks/>
            </p:cNvCxnSpPr>
            <p:nvPr/>
          </p:nvCxnSpPr>
          <p:spPr>
            <a:xfrm>
              <a:off x="5231218" y="4112144"/>
              <a:ext cx="308345" cy="757568"/>
            </a:xfrm>
            <a:prstGeom prst="straightConnector1">
              <a:avLst/>
            </a:prstGeom>
            <a:ln w="28575" cap="flat" cmpd="sng" algn="ctr">
              <a:solidFill>
                <a:schemeClr val="dk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A3752E93-CF1C-473D-9EF1-5BEAEF4FC952}"/>
                </a:ext>
              </a:extLst>
            </p:cNvPr>
            <p:cNvCxnSpPr>
              <a:cxnSpLocks/>
            </p:cNvCxnSpPr>
            <p:nvPr/>
          </p:nvCxnSpPr>
          <p:spPr>
            <a:xfrm>
              <a:off x="4774022" y="4112144"/>
              <a:ext cx="95690" cy="1281224"/>
            </a:xfrm>
            <a:prstGeom prst="straightConnector1">
              <a:avLst/>
            </a:prstGeom>
            <a:ln w="28575" cap="flat" cmpd="sng" algn="ctr">
              <a:solidFill>
                <a:schemeClr val="dk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sp>
        <p:nvSpPr>
          <p:cNvPr id="21" name="Rectangle 20">
            <a:extLst>
              <a:ext uri="{FF2B5EF4-FFF2-40B4-BE49-F238E27FC236}">
                <a16:creationId xmlns:a16="http://schemas.microsoft.com/office/drawing/2014/main" id="{1D2C793A-0AC0-4A16-AA08-285868D4F93B}"/>
              </a:ext>
            </a:extLst>
          </p:cNvPr>
          <p:cNvSpPr/>
          <p:nvPr/>
        </p:nvSpPr>
        <p:spPr>
          <a:xfrm>
            <a:off x="7579396" y="1946621"/>
            <a:ext cx="2821172" cy="2041457"/>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GB" sz="4000" dirty="0">
                <a:solidFill>
                  <a:schemeClr val="tx1"/>
                </a:solidFill>
                <a:latin typeface="Fira Sans" panose="020B0503050000020004" pitchFamily="34" charset="0"/>
              </a:rPr>
              <a:t>Goal:</a:t>
            </a:r>
          </a:p>
          <a:p>
            <a:pPr algn="ctr"/>
            <a:r>
              <a:rPr lang="en-GB" sz="4000" dirty="0">
                <a:solidFill>
                  <a:schemeClr val="tx1"/>
                </a:solidFill>
                <a:latin typeface="Fira Sans" panose="020B0503050000020004" pitchFamily="34" charset="0"/>
              </a:rPr>
              <a:t>Wander</a:t>
            </a:r>
          </a:p>
        </p:txBody>
      </p:sp>
      <p:grpSp>
        <p:nvGrpSpPr>
          <p:cNvPr id="22" name="Group 21">
            <a:extLst>
              <a:ext uri="{FF2B5EF4-FFF2-40B4-BE49-F238E27FC236}">
                <a16:creationId xmlns:a16="http://schemas.microsoft.com/office/drawing/2014/main" id="{2763AB56-D540-4918-9243-3B47264BDC3A}"/>
              </a:ext>
            </a:extLst>
          </p:cNvPr>
          <p:cNvGrpSpPr/>
          <p:nvPr/>
        </p:nvGrpSpPr>
        <p:grpSpPr>
          <a:xfrm>
            <a:off x="6790814" y="4112143"/>
            <a:ext cx="4315050" cy="1810208"/>
            <a:chOff x="2372832" y="4112144"/>
            <a:chExt cx="4315050" cy="1810208"/>
          </a:xfrm>
          <a:solidFill>
            <a:schemeClr val="accent2"/>
          </a:solidFill>
        </p:grpSpPr>
        <p:cxnSp>
          <p:nvCxnSpPr>
            <p:cNvPr id="23" name="Straight Arrow Connector 22">
              <a:extLst>
                <a:ext uri="{FF2B5EF4-FFF2-40B4-BE49-F238E27FC236}">
                  <a16:creationId xmlns:a16="http://schemas.microsoft.com/office/drawing/2014/main" id="{6E665B9B-95E7-41FA-BE68-B853D134304F}"/>
                </a:ext>
              </a:extLst>
            </p:cNvPr>
            <p:cNvCxnSpPr>
              <a:cxnSpLocks/>
            </p:cNvCxnSpPr>
            <p:nvPr/>
          </p:nvCxnSpPr>
          <p:spPr>
            <a:xfrm flipH="1">
              <a:off x="3499884" y="4112144"/>
              <a:ext cx="434165" cy="679614"/>
            </a:xfrm>
            <a:prstGeom prst="straightConnector1">
              <a:avLst/>
            </a:prstGeom>
            <a:grpFill/>
            <a:ln w="28575" cap="flat" cmpd="sng" algn="ctr">
              <a:solidFill>
                <a:schemeClr val="dk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24" name="Diamond 23">
              <a:extLst>
                <a:ext uri="{FF2B5EF4-FFF2-40B4-BE49-F238E27FC236}">
                  <a16:creationId xmlns:a16="http://schemas.microsoft.com/office/drawing/2014/main" id="{9109520C-4EEA-4A7A-BD03-27CF1C46853E}"/>
                </a:ext>
              </a:extLst>
            </p:cNvPr>
            <p:cNvSpPr/>
            <p:nvPr/>
          </p:nvSpPr>
          <p:spPr>
            <a:xfrm>
              <a:off x="2372832" y="4791758"/>
              <a:ext cx="1520456" cy="601610"/>
            </a:xfrm>
            <a:prstGeom prst="diamond">
              <a:avLst/>
            </a:prstGeom>
            <a:gr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25" name="Diamond 24">
              <a:extLst>
                <a:ext uri="{FF2B5EF4-FFF2-40B4-BE49-F238E27FC236}">
                  <a16:creationId xmlns:a16="http://schemas.microsoft.com/office/drawing/2014/main" id="{BDB255C9-6B2E-4273-A4AF-8F5A4FE73B3F}"/>
                </a:ext>
              </a:extLst>
            </p:cNvPr>
            <p:cNvSpPr/>
            <p:nvPr/>
          </p:nvSpPr>
          <p:spPr>
            <a:xfrm>
              <a:off x="3009901" y="5320742"/>
              <a:ext cx="1520456" cy="601610"/>
            </a:xfrm>
            <a:prstGeom prst="diamond">
              <a:avLst/>
            </a:prstGeom>
            <a:gr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26" name="Diamond 25">
              <a:extLst>
                <a:ext uri="{FF2B5EF4-FFF2-40B4-BE49-F238E27FC236}">
                  <a16:creationId xmlns:a16="http://schemas.microsoft.com/office/drawing/2014/main" id="{CA364B6D-1804-41CA-8CBA-2791B2F87D77}"/>
                </a:ext>
              </a:extLst>
            </p:cNvPr>
            <p:cNvSpPr/>
            <p:nvPr/>
          </p:nvSpPr>
          <p:spPr>
            <a:xfrm>
              <a:off x="4560480" y="5320742"/>
              <a:ext cx="1520456" cy="601610"/>
            </a:xfrm>
            <a:prstGeom prst="diamond">
              <a:avLst/>
            </a:prstGeom>
            <a:gr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27" name="Diamond 26">
              <a:extLst>
                <a:ext uri="{FF2B5EF4-FFF2-40B4-BE49-F238E27FC236}">
                  <a16:creationId xmlns:a16="http://schemas.microsoft.com/office/drawing/2014/main" id="{1055C3CD-9958-48F0-BA55-946A9868A6FB}"/>
                </a:ext>
              </a:extLst>
            </p:cNvPr>
            <p:cNvSpPr/>
            <p:nvPr/>
          </p:nvSpPr>
          <p:spPr>
            <a:xfrm>
              <a:off x="5167426" y="4791758"/>
              <a:ext cx="1520456" cy="601610"/>
            </a:xfrm>
            <a:prstGeom prst="diamond">
              <a:avLst/>
            </a:prstGeom>
            <a:gr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cxnSp>
          <p:nvCxnSpPr>
            <p:cNvPr id="28" name="Straight Arrow Connector 27">
              <a:extLst>
                <a:ext uri="{FF2B5EF4-FFF2-40B4-BE49-F238E27FC236}">
                  <a16:creationId xmlns:a16="http://schemas.microsoft.com/office/drawing/2014/main" id="{E58CEC27-26AF-48A4-AD04-CCA785A53AD3}"/>
                </a:ext>
              </a:extLst>
            </p:cNvPr>
            <p:cNvCxnSpPr>
              <a:cxnSpLocks/>
            </p:cNvCxnSpPr>
            <p:nvPr/>
          </p:nvCxnSpPr>
          <p:spPr>
            <a:xfrm flipH="1">
              <a:off x="4195433" y="4112144"/>
              <a:ext cx="100122" cy="1281224"/>
            </a:xfrm>
            <a:prstGeom prst="straightConnector1">
              <a:avLst/>
            </a:prstGeom>
            <a:grpFill/>
            <a:ln w="28575" cap="flat" cmpd="sng" algn="ctr">
              <a:solidFill>
                <a:schemeClr val="dk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15161360-9E41-4A7E-A3A5-9A15DF8284CC}"/>
                </a:ext>
              </a:extLst>
            </p:cNvPr>
            <p:cNvCxnSpPr>
              <a:cxnSpLocks/>
            </p:cNvCxnSpPr>
            <p:nvPr/>
          </p:nvCxnSpPr>
          <p:spPr>
            <a:xfrm>
              <a:off x="5231218" y="4112144"/>
              <a:ext cx="308345" cy="757568"/>
            </a:xfrm>
            <a:prstGeom prst="straightConnector1">
              <a:avLst/>
            </a:prstGeom>
            <a:grpFill/>
            <a:ln w="28575" cap="flat" cmpd="sng" algn="ctr">
              <a:solidFill>
                <a:schemeClr val="dk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0581B7C3-B524-4FCA-A663-FE171CF2446D}"/>
                </a:ext>
              </a:extLst>
            </p:cNvPr>
            <p:cNvCxnSpPr>
              <a:cxnSpLocks/>
            </p:cNvCxnSpPr>
            <p:nvPr/>
          </p:nvCxnSpPr>
          <p:spPr>
            <a:xfrm>
              <a:off x="4774022" y="4112144"/>
              <a:ext cx="95690" cy="1281224"/>
            </a:xfrm>
            <a:prstGeom prst="straightConnector1">
              <a:avLst/>
            </a:prstGeom>
            <a:grpFill/>
            <a:ln w="28575" cap="flat" cmpd="sng" algn="ctr">
              <a:solidFill>
                <a:schemeClr val="dk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pic>
        <p:nvPicPr>
          <p:cNvPr id="31" name="Picture 30">
            <a:extLst>
              <a:ext uri="{FF2B5EF4-FFF2-40B4-BE49-F238E27FC236}">
                <a16:creationId xmlns:a16="http://schemas.microsoft.com/office/drawing/2014/main" id="{2FF282C2-1F72-4F20-A599-25EA763B8CD3}"/>
              </a:ext>
            </a:extLst>
          </p:cNvPr>
          <p:cNvPicPr>
            <a:picLocks noChangeAspect="1"/>
          </p:cNvPicPr>
          <p:nvPr/>
        </p:nvPicPr>
        <p:blipFill rotWithShape="1">
          <a:blip r:embed="rId3"/>
          <a:srcRect b="11212"/>
          <a:stretch/>
        </p:blipFill>
        <p:spPr>
          <a:xfrm>
            <a:off x="10046445" y="1398727"/>
            <a:ext cx="1905286" cy="1522499"/>
          </a:xfrm>
          <a:prstGeom prst="rect">
            <a:avLst/>
          </a:prstGeom>
          <a:ln w="12700">
            <a:solidFill>
              <a:schemeClr val="tx1"/>
            </a:solidFill>
          </a:ln>
        </p:spPr>
      </p:pic>
      <p:pic>
        <p:nvPicPr>
          <p:cNvPr id="32" name="Picture 4" descr="https://upload.wikimedia.org/wikipedia/commons/0/0d/Reading-books.jpg">
            <a:extLst>
              <a:ext uri="{FF2B5EF4-FFF2-40B4-BE49-F238E27FC236}">
                <a16:creationId xmlns:a16="http://schemas.microsoft.com/office/drawing/2014/main" id="{DAD1DE85-506B-4FAC-9B15-1B8DD27081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21" y="1212061"/>
            <a:ext cx="1980160" cy="1718034"/>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Left-Right 32">
            <a:extLst>
              <a:ext uri="{FF2B5EF4-FFF2-40B4-BE49-F238E27FC236}">
                <a16:creationId xmlns:a16="http://schemas.microsoft.com/office/drawing/2014/main" id="{04970B72-BFBB-497F-9469-153A65414741}"/>
              </a:ext>
            </a:extLst>
          </p:cNvPr>
          <p:cNvSpPr/>
          <p:nvPr/>
        </p:nvSpPr>
        <p:spPr>
          <a:xfrm>
            <a:off x="4685415" y="2461541"/>
            <a:ext cx="2821171" cy="1199917"/>
          </a:xfrm>
          <a:prstGeom prst="leftRightArrow">
            <a:avLst/>
          </a:prstGeom>
          <a:solidFill>
            <a:schemeClr val="tx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latin typeface="Fira Sans" panose="020B0503050000020004" pitchFamily="34" charset="0"/>
              </a:rPr>
              <a:t>Competition</a:t>
            </a:r>
            <a:endParaRPr lang="en-GB" dirty="0">
              <a:latin typeface="Fira Sans" panose="020B0503050000020004" pitchFamily="34" charset="0"/>
            </a:endParaRPr>
          </a:p>
        </p:txBody>
      </p:sp>
    </p:spTree>
    <p:extLst>
      <p:ext uri="{BB962C8B-B14F-4D97-AF65-F5344CB8AC3E}">
        <p14:creationId xmlns:p14="http://schemas.microsoft.com/office/powerpoint/2010/main" val="25659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par>
                                <p:cTn id="14" presetID="22" presetClass="entr" presetSubtype="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25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26" presetClass="emph" presetSubtype="0" fill="hold" grpId="1" nodeType="withEffect">
                                  <p:stCondLst>
                                    <p:cond delay="0"/>
                                  </p:stCondLst>
                                  <p:childTnLst>
                                    <p:animEffect transition="out" filter="fade">
                                      <p:cBhvr>
                                        <p:cTn id="22" dur="500" tmFilter="0, 0; .2, .5; .8, .5; 1, 0"/>
                                        <p:tgtEl>
                                          <p:spTgt spid="33"/>
                                        </p:tgtEl>
                                      </p:cBhvr>
                                    </p:animEffect>
                                    <p:animScale>
                                      <p:cBhvr>
                                        <p:cTn id="23"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3" grpId="0" animBg="1"/>
      <p:bldP spid="3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66DB-6E3C-4170-BF0F-1C705D04288D}"/>
              </a:ext>
            </a:extLst>
          </p:cNvPr>
          <p:cNvSpPr>
            <a:spLocks noGrp="1"/>
          </p:cNvSpPr>
          <p:nvPr>
            <p:ph type="title"/>
          </p:nvPr>
        </p:nvSpPr>
        <p:spPr/>
        <p:txBody>
          <a:bodyPr/>
          <a:lstStyle/>
          <a:p>
            <a:r>
              <a:rPr lang="en-GB" dirty="0"/>
              <a:t>0-back model:  task goal active</a:t>
            </a:r>
          </a:p>
        </p:txBody>
      </p:sp>
      <p:grpSp>
        <p:nvGrpSpPr>
          <p:cNvPr id="6" name="Group 5">
            <a:extLst>
              <a:ext uri="{FF2B5EF4-FFF2-40B4-BE49-F238E27FC236}">
                <a16:creationId xmlns:a16="http://schemas.microsoft.com/office/drawing/2014/main" id="{A7D83A95-37FF-4D9D-80BF-BE691D91460F}"/>
              </a:ext>
            </a:extLst>
          </p:cNvPr>
          <p:cNvGrpSpPr/>
          <p:nvPr/>
        </p:nvGrpSpPr>
        <p:grpSpPr>
          <a:xfrm rot="477576">
            <a:off x="4619514" y="929992"/>
            <a:ext cx="2270607" cy="986439"/>
            <a:chOff x="1913974" y="874111"/>
            <a:chExt cx="2270607" cy="986439"/>
          </a:xfrm>
        </p:grpSpPr>
        <p:sp>
          <p:nvSpPr>
            <p:cNvPr id="7" name="Arc 6">
              <a:extLst>
                <a:ext uri="{FF2B5EF4-FFF2-40B4-BE49-F238E27FC236}">
                  <a16:creationId xmlns:a16="http://schemas.microsoft.com/office/drawing/2014/main" id="{97C5AAB2-0252-4504-B367-0E580A148829}"/>
                </a:ext>
              </a:extLst>
            </p:cNvPr>
            <p:cNvSpPr/>
            <p:nvPr/>
          </p:nvSpPr>
          <p:spPr>
            <a:xfrm>
              <a:off x="2463180" y="1333113"/>
              <a:ext cx="1400795" cy="527437"/>
            </a:xfrm>
            <a:prstGeom prst="arc">
              <a:avLst>
                <a:gd name="adj1" fmla="val 16951885"/>
                <a:gd name="adj2" fmla="val 20321991"/>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Arc 7">
              <a:extLst>
                <a:ext uri="{FF2B5EF4-FFF2-40B4-BE49-F238E27FC236}">
                  <a16:creationId xmlns:a16="http://schemas.microsoft.com/office/drawing/2014/main" id="{1CD04BD9-AB48-457A-9331-68BCBE12CAAC}"/>
                </a:ext>
              </a:extLst>
            </p:cNvPr>
            <p:cNvSpPr/>
            <p:nvPr/>
          </p:nvSpPr>
          <p:spPr>
            <a:xfrm rot="9089616" flipH="1">
              <a:off x="1913974" y="874111"/>
              <a:ext cx="2270607" cy="517138"/>
            </a:xfrm>
            <a:prstGeom prst="arc">
              <a:avLst>
                <a:gd name="adj1" fmla="val 16937694"/>
                <a:gd name="adj2" fmla="val 20321991"/>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Arc 8">
              <a:extLst>
                <a:ext uri="{FF2B5EF4-FFF2-40B4-BE49-F238E27FC236}">
                  <a16:creationId xmlns:a16="http://schemas.microsoft.com/office/drawing/2014/main" id="{4ECD5303-4119-4819-9719-41F4610A6E6D}"/>
                </a:ext>
              </a:extLst>
            </p:cNvPr>
            <p:cNvSpPr/>
            <p:nvPr/>
          </p:nvSpPr>
          <p:spPr>
            <a:xfrm rot="5400000" flipH="1">
              <a:off x="3378199" y="1135063"/>
              <a:ext cx="313531" cy="221455"/>
            </a:xfrm>
            <a:prstGeom prst="arc">
              <a:avLst>
                <a:gd name="adj1" fmla="val 12142255"/>
                <a:gd name="adj2" fmla="val 20321991"/>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Oval 9">
              <a:extLst>
                <a:ext uri="{FF2B5EF4-FFF2-40B4-BE49-F238E27FC236}">
                  <a16:creationId xmlns:a16="http://schemas.microsoft.com/office/drawing/2014/main" id="{9DCBF00E-FF61-4A86-9D70-08179A998583}"/>
                </a:ext>
              </a:extLst>
            </p:cNvPr>
            <p:cNvSpPr/>
            <p:nvPr/>
          </p:nvSpPr>
          <p:spPr>
            <a:xfrm>
              <a:off x="3546026" y="1181709"/>
              <a:ext cx="111292" cy="143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sp>
        <p:nvSpPr>
          <p:cNvPr id="11" name="TextBox 10">
            <a:extLst>
              <a:ext uri="{FF2B5EF4-FFF2-40B4-BE49-F238E27FC236}">
                <a16:creationId xmlns:a16="http://schemas.microsoft.com/office/drawing/2014/main" id="{6587B9C3-1B55-4930-B569-08A4B8D2C9D0}"/>
              </a:ext>
            </a:extLst>
          </p:cNvPr>
          <p:cNvSpPr txBox="1"/>
          <p:nvPr/>
        </p:nvSpPr>
        <p:spPr>
          <a:xfrm>
            <a:off x="4870660" y="1473384"/>
            <a:ext cx="393976" cy="523220"/>
          </a:xfrm>
          <a:prstGeom prst="rect">
            <a:avLst/>
          </a:prstGeom>
          <a:noFill/>
        </p:spPr>
        <p:txBody>
          <a:bodyPr wrap="square" rtlCol="0">
            <a:spAutoFit/>
          </a:bodyPr>
          <a:lstStyle/>
          <a:p>
            <a:r>
              <a:rPr lang="en-GB" sz="2800" b="1" dirty="0">
                <a:latin typeface="Fira Sans" panose="020B0503050000020004" pitchFamily="34" charset="0"/>
                <a:cs typeface="Arial" panose="020B0604020202020204" pitchFamily="34" charset="0"/>
              </a:rPr>
              <a:t>?</a:t>
            </a:r>
          </a:p>
        </p:txBody>
      </p:sp>
      <p:cxnSp>
        <p:nvCxnSpPr>
          <p:cNvPr id="12" name="Straight Arrow Connector 11">
            <a:extLst>
              <a:ext uri="{FF2B5EF4-FFF2-40B4-BE49-F238E27FC236}">
                <a16:creationId xmlns:a16="http://schemas.microsoft.com/office/drawing/2014/main" id="{C0F66989-B5A2-42DC-9C4C-8AC1CFD71131}"/>
              </a:ext>
            </a:extLst>
          </p:cNvPr>
          <p:cNvCxnSpPr>
            <a:cxnSpLocks/>
          </p:cNvCxnSpPr>
          <p:nvPr/>
        </p:nvCxnSpPr>
        <p:spPr>
          <a:xfrm flipH="1">
            <a:off x="4152900" y="1690688"/>
            <a:ext cx="1815821" cy="506412"/>
          </a:xfrm>
          <a:prstGeom prst="straightConnector1">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D77FD01-88D2-46CD-9AEB-F35E0ECECB2B}"/>
              </a:ext>
            </a:extLst>
          </p:cNvPr>
          <p:cNvSpPr txBox="1"/>
          <p:nvPr/>
        </p:nvSpPr>
        <p:spPr>
          <a:xfrm>
            <a:off x="4872863" y="2329515"/>
            <a:ext cx="2375971" cy="461665"/>
          </a:xfrm>
          <a:prstGeom prst="rect">
            <a:avLst/>
          </a:prstGeom>
          <a:noFill/>
          <a:ln>
            <a:solidFill>
              <a:schemeClr val="tx1"/>
            </a:solidFill>
          </a:ln>
        </p:spPr>
        <p:txBody>
          <a:bodyPr wrap="none" rtlCol="0">
            <a:spAutoFit/>
          </a:bodyPr>
          <a:lstStyle/>
          <a:p>
            <a:r>
              <a:rPr lang="en-GB" sz="2400" dirty="0">
                <a:latin typeface="Fira Sans" panose="020B0503050000020004" pitchFamily="34" charset="0"/>
                <a:cs typeface="Arial" panose="020B0604020202020204" pitchFamily="34" charset="0"/>
              </a:rPr>
              <a:t>expression: </a:t>
            </a:r>
            <a:r>
              <a:rPr lang="en-GB" sz="2400" b="1" dirty="0">
                <a:latin typeface="Fira Sans" panose="020B0503050000020004" pitchFamily="34" charset="0"/>
                <a:cs typeface="Arial" panose="020B0604020202020204" pitchFamily="34" charset="0"/>
              </a:rPr>
              <a:t>sad</a:t>
            </a:r>
            <a:endParaRPr lang="en-GB" sz="2800" b="1" dirty="0">
              <a:latin typeface="Fira Sans" panose="020B05030500000200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F653008C-3D6A-4C17-A854-384F046353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31170" y="1986541"/>
            <a:ext cx="621260" cy="621260"/>
          </a:xfrm>
          <a:prstGeom prst="rect">
            <a:avLst/>
          </a:prstGeom>
        </p:spPr>
      </p:pic>
      <p:cxnSp>
        <p:nvCxnSpPr>
          <p:cNvPr id="15" name="Straight Arrow Connector 14">
            <a:extLst>
              <a:ext uri="{FF2B5EF4-FFF2-40B4-BE49-F238E27FC236}">
                <a16:creationId xmlns:a16="http://schemas.microsoft.com/office/drawing/2014/main" id="{7FFF5E02-69B9-4078-9B63-52C50DA45F81}"/>
              </a:ext>
            </a:extLst>
          </p:cNvPr>
          <p:cNvCxnSpPr>
            <a:cxnSpLocks/>
            <a:endCxn id="13" idx="1"/>
          </p:cNvCxnSpPr>
          <p:nvPr/>
        </p:nvCxnSpPr>
        <p:spPr>
          <a:xfrm>
            <a:off x="4305301" y="2381641"/>
            <a:ext cx="567562" cy="178707"/>
          </a:xfrm>
          <a:prstGeom prst="straightConnector1">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696B42-67E5-49DB-A984-1D6A7C362577}"/>
              </a:ext>
            </a:extLst>
          </p:cNvPr>
          <p:cNvSpPr txBox="1"/>
          <p:nvPr/>
        </p:nvSpPr>
        <p:spPr>
          <a:xfrm>
            <a:off x="1583230" y="1881222"/>
            <a:ext cx="1834773" cy="830997"/>
          </a:xfrm>
          <a:prstGeom prst="rect">
            <a:avLst/>
          </a:prstGeom>
          <a:noFill/>
          <a:ln>
            <a:noFill/>
          </a:ln>
        </p:spPr>
        <p:txBody>
          <a:bodyPr wrap="square" rtlCol="0">
            <a:spAutoFit/>
          </a:bodyPr>
          <a:lstStyle/>
          <a:p>
            <a:pPr algn="r"/>
            <a:r>
              <a:rPr lang="en-GB" sz="2400" i="1" dirty="0">
                <a:latin typeface="Fira Sans" panose="020B0503050000020004" pitchFamily="34" charset="0"/>
                <a:cs typeface="Arial" panose="020B0604020202020204" pitchFamily="34" charset="0"/>
              </a:rPr>
              <a:t>declarative memory</a:t>
            </a:r>
            <a:endParaRPr lang="en-GB" sz="2800" i="1" dirty="0">
              <a:latin typeface="Fira Sans" panose="020B05030500000200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565B5B99-079C-4187-A124-CD31E43AA7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8894" y="515939"/>
            <a:ext cx="1945166" cy="1945166"/>
          </a:xfrm>
          <a:prstGeom prst="rect">
            <a:avLst/>
          </a:prstGeom>
          <a:solidFill>
            <a:schemeClr val="accent5">
              <a:lumMod val="20000"/>
              <a:lumOff val="80000"/>
            </a:schemeClr>
          </a:solidFill>
          <a:ln w="19050">
            <a:solidFill>
              <a:schemeClr val="tx1"/>
            </a:solidFill>
          </a:ln>
        </p:spPr>
      </p:pic>
      <p:sp>
        <p:nvSpPr>
          <p:cNvPr id="18" name="TextBox 17">
            <a:extLst>
              <a:ext uri="{FF2B5EF4-FFF2-40B4-BE49-F238E27FC236}">
                <a16:creationId xmlns:a16="http://schemas.microsoft.com/office/drawing/2014/main" id="{E399BF16-9607-42ED-8BCA-D9EDC5EAFD97}"/>
              </a:ext>
            </a:extLst>
          </p:cNvPr>
          <p:cNvSpPr txBox="1"/>
          <p:nvPr/>
        </p:nvSpPr>
        <p:spPr>
          <a:xfrm>
            <a:off x="5550017" y="5121644"/>
            <a:ext cx="1091966" cy="461665"/>
          </a:xfrm>
          <a:prstGeom prst="rect">
            <a:avLst/>
          </a:prstGeom>
          <a:noFill/>
          <a:ln>
            <a:solidFill>
              <a:schemeClr val="tx1"/>
            </a:solidFill>
          </a:ln>
        </p:spPr>
        <p:txBody>
          <a:bodyPr wrap="none" rtlCol="0">
            <a:spAutoFit/>
          </a:bodyPr>
          <a:lstStyle/>
          <a:p>
            <a:r>
              <a:rPr lang="en-GB" sz="2400" b="1" dirty="0">
                <a:latin typeface="Fira Sans" panose="020B0503050000020004" pitchFamily="34" charset="0"/>
                <a:cs typeface="Arial" panose="020B0604020202020204" pitchFamily="34" charset="0"/>
              </a:rPr>
              <a:t>match</a:t>
            </a:r>
            <a:endParaRPr lang="en-GB" sz="2800" b="1" dirty="0">
              <a:latin typeface="Fira Sans" panose="020B0503050000020004" pitchFamily="34" charset="0"/>
              <a:cs typeface="Arial" panose="020B0604020202020204" pitchFamily="34" charset="0"/>
            </a:endParaRPr>
          </a:p>
        </p:txBody>
      </p:sp>
      <p:sp>
        <p:nvSpPr>
          <p:cNvPr id="19" name="TextBox 18">
            <a:extLst>
              <a:ext uri="{FF2B5EF4-FFF2-40B4-BE49-F238E27FC236}">
                <a16:creationId xmlns:a16="http://schemas.microsoft.com/office/drawing/2014/main" id="{B49CE616-69D2-4BF1-897B-7F966DE8389C}"/>
              </a:ext>
            </a:extLst>
          </p:cNvPr>
          <p:cNvSpPr txBox="1"/>
          <p:nvPr/>
        </p:nvSpPr>
        <p:spPr>
          <a:xfrm>
            <a:off x="5190143" y="6016277"/>
            <a:ext cx="1811714" cy="461665"/>
          </a:xfrm>
          <a:prstGeom prst="rect">
            <a:avLst/>
          </a:prstGeom>
          <a:noFill/>
          <a:ln>
            <a:solidFill>
              <a:schemeClr val="tx1"/>
            </a:solidFill>
          </a:ln>
        </p:spPr>
        <p:txBody>
          <a:bodyPr wrap="none" rtlCol="0">
            <a:spAutoFit/>
          </a:bodyPr>
          <a:lstStyle/>
          <a:p>
            <a:r>
              <a:rPr lang="en-GB" sz="2400" dirty="0">
                <a:latin typeface="Fira Sans" panose="020B0503050000020004" pitchFamily="34" charset="0"/>
                <a:cs typeface="Arial" panose="020B0604020202020204" pitchFamily="34" charset="0"/>
              </a:rPr>
              <a:t>press</a:t>
            </a:r>
            <a:r>
              <a:rPr lang="en-GB" sz="2400" b="1" dirty="0">
                <a:latin typeface="Fira Sans" panose="020B0503050000020004" pitchFamily="34" charset="0"/>
                <a:cs typeface="Arial" panose="020B0604020202020204" pitchFamily="34" charset="0"/>
              </a:rPr>
              <a:t> </a:t>
            </a:r>
            <a:r>
              <a:rPr lang="en-GB" sz="2400" b="1" i="1" dirty="0">
                <a:latin typeface="Fira Sans" panose="020B0503050000020004" pitchFamily="34" charset="0"/>
                <a:cs typeface="Arial" panose="020B0604020202020204" pitchFamily="34" charset="0"/>
              </a:rPr>
              <a:t>same</a:t>
            </a:r>
            <a:endParaRPr lang="en-GB" sz="2800" b="1" dirty="0">
              <a:latin typeface="Fira Sans" panose="020B05030500000200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EEA6F2B3-4D60-4AA3-A748-5A7F9B5D3BB5}"/>
              </a:ext>
            </a:extLst>
          </p:cNvPr>
          <p:cNvCxnSpPr>
            <a:stCxn id="18" idx="2"/>
            <a:endCxn id="19" idx="0"/>
          </p:cNvCxnSpPr>
          <p:nvPr/>
        </p:nvCxnSpPr>
        <p:spPr>
          <a:xfrm>
            <a:off x="6096000" y="5583309"/>
            <a:ext cx="0" cy="432968"/>
          </a:xfrm>
          <a:prstGeom prst="straightConnector1">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B61C2E-AFCB-4C03-98E8-A8C0CF67549E}"/>
              </a:ext>
            </a:extLst>
          </p:cNvPr>
          <p:cNvSpPr txBox="1"/>
          <p:nvPr/>
        </p:nvSpPr>
        <p:spPr>
          <a:xfrm>
            <a:off x="2369565" y="3445502"/>
            <a:ext cx="1672253" cy="461665"/>
          </a:xfrm>
          <a:prstGeom prst="rect">
            <a:avLst/>
          </a:prstGeom>
          <a:noFill/>
          <a:ln>
            <a:solidFill>
              <a:schemeClr val="tx1"/>
            </a:solidFill>
          </a:ln>
        </p:spPr>
        <p:txBody>
          <a:bodyPr wrap="none" rtlCol="0">
            <a:spAutoFit/>
          </a:bodyPr>
          <a:lstStyle/>
          <a:p>
            <a:r>
              <a:rPr lang="en-GB" sz="2400" dirty="0">
                <a:latin typeface="Fira Sans" panose="020B0503050000020004" pitchFamily="34" charset="0"/>
                <a:cs typeface="Arial" panose="020B0604020202020204" pitchFamily="34" charset="0"/>
              </a:rPr>
              <a:t>target: </a:t>
            </a:r>
            <a:r>
              <a:rPr lang="en-GB" sz="2400" b="1" dirty="0">
                <a:latin typeface="Fira Sans" panose="020B0503050000020004" pitchFamily="34" charset="0"/>
                <a:cs typeface="Arial" panose="020B0604020202020204" pitchFamily="34" charset="0"/>
              </a:rPr>
              <a:t>sad</a:t>
            </a:r>
            <a:endParaRPr lang="en-GB" sz="2800" b="1" dirty="0">
              <a:latin typeface="Fira Sans" panose="020B05030500000200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71656627-B052-4364-BA2D-9D5D720A7995}"/>
              </a:ext>
            </a:extLst>
          </p:cNvPr>
          <p:cNvCxnSpPr>
            <a:cxnSpLocks/>
            <a:stCxn id="13" idx="2"/>
            <a:endCxn id="23" idx="2"/>
          </p:cNvCxnSpPr>
          <p:nvPr/>
        </p:nvCxnSpPr>
        <p:spPr>
          <a:xfrm>
            <a:off x="6060849" y="2791180"/>
            <a:ext cx="35146" cy="2293425"/>
          </a:xfrm>
          <a:prstGeom prst="straightConnector1">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E8C988C3-8142-40C0-ACA4-FF9A79A534D1}"/>
              </a:ext>
            </a:extLst>
          </p:cNvPr>
          <p:cNvSpPr/>
          <p:nvPr/>
        </p:nvSpPr>
        <p:spPr>
          <a:xfrm>
            <a:off x="1979408" y="3676334"/>
            <a:ext cx="4116587" cy="2816541"/>
          </a:xfrm>
          <a:prstGeom prst="arc">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Fira Sans" panose="020B0503050000020004" pitchFamily="34" charset="0"/>
            </a:endParaRPr>
          </a:p>
        </p:txBody>
      </p:sp>
      <p:sp>
        <p:nvSpPr>
          <p:cNvPr id="24" name="TextBox 23">
            <a:extLst>
              <a:ext uri="{FF2B5EF4-FFF2-40B4-BE49-F238E27FC236}">
                <a16:creationId xmlns:a16="http://schemas.microsoft.com/office/drawing/2014/main" id="{6AC3F331-3BED-4E27-ABB3-E077213160BD}"/>
              </a:ext>
            </a:extLst>
          </p:cNvPr>
          <p:cNvSpPr txBox="1"/>
          <p:nvPr/>
        </p:nvSpPr>
        <p:spPr>
          <a:xfrm>
            <a:off x="446720" y="3445502"/>
            <a:ext cx="1834773" cy="461665"/>
          </a:xfrm>
          <a:prstGeom prst="rect">
            <a:avLst/>
          </a:prstGeom>
          <a:noFill/>
          <a:ln>
            <a:noFill/>
          </a:ln>
        </p:spPr>
        <p:txBody>
          <a:bodyPr wrap="square" rtlCol="0">
            <a:spAutoFit/>
          </a:bodyPr>
          <a:lstStyle/>
          <a:p>
            <a:pPr algn="r"/>
            <a:r>
              <a:rPr lang="en-GB" sz="2400" i="1" dirty="0">
                <a:latin typeface="Fira Sans" panose="020B0503050000020004" pitchFamily="34" charset="0"/>
                <a:cs typeface="Arial" panose="020B0604020202020204" pitchFamily="34" charset="0"/>
              </a:rPr>
              <a:t>goal</a:t>
            </a:r>
          </a:p>
        </p:txBody>
      </p:sp>
    </p:spTree>
    <p:extLst>
      <p:ext uri="{BB962C8B-B14F-4D97-AF65-F5344CB8AC3E}">
        <p14:creationId xmlns:p14="http://schemas.microsoft.com/office/powerpoint/2010/main" val="115875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6" grpId="0"/>
      <p:bldP spid="18" grpId="0" animBg="1"/>
      <p:bldP spid="19"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66DB-6E3C-4170-BF0F-1C705D04288D}"/>
              </a:ext>
            </a:extLst>
          </p:cNvPr>
          <p:cNvSpPr>
            <a:spLocks noGrp="1"/>
          </p:cNvSpPr>
          <p:nvPr>
            <p:ph type="title"/>
          </p:nvPr>
        </p:nvSpPr>
        <p:spPr/>
        <p:txBody>
          <a:bodyPr/>
          <a:lstStyle/>
          <a:p>
            <a:r>
              <a:rPr lang="en-GB" dirty="0"/>
              <a:t>0-back model:  wander goal active</a:t>
            </a:r>
          </a:p>
        </p:txBody>
      </p:sp>
      <p:cxnSp>
        <p:nvCxnSpPr>
          <p:cNvPr id="12" name="Straight Arrow Connector 11">
            <a:extLst>
              <a:ext uri="{FF2B5EF4-FFF2-40B4-BE49-F238E27FC236}">
                <a16:creationId xmlns:a16="http://schemas.microsoft.com/office/drawing/2014/main" id="{C0F66989-B5A2-42DC-9C4C-8AC1CFD71131}"/>
              </a:ext>
            </a:extLst>
          </p:cNvPr>
          <p:cNvCxnSpPr>
            <a:cxnSpLocks/>
            <a:stCxn id="24" idx="3"/>
            <a:endCxn id="16" idx="0"/>
          </p:cNvCxnSpPr>
          <p:nvPr/>
        </p:nvCxnSpPr>
        <p:spPr>
          <a:xfrm>
            <a:off x="7939905" y="2200317"/>
            <a:ext cx="841757" cy="1267682"/>
          </a:xfrm>
          <a:prstGeom prst="straightConnector1">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D77FD01-88D2-46CD-9AEB-F35E0ECECB2B}"/>
              </a:ext>
            </a:extLst>
          </p:cNvPr>
          <p:cNvSpPr txBox="1"/>
          <p:nvPr/>
        </p:nvSpPr>
        <p:spPr>
          <a:xfrm>
            <a:off x="5307162" y="5333602"/>
            <a:ext cx="1577676" cy="461665"/>
          </a:xfrm>
          <a:prstGeom prst="rect">
            <a:avLst/>
          </a:prstGeom>
          <a:noFill/>
          <a:ln>
            <a:solidFill>
              <a:schemeClr val="tx1"/>
            </a:solidFill>
          </a:ln>
        </p:spPr>
        <p:txBody>
          <a:bodyPr wrap="none" rtlCol="0">
            <a:spAutoFit/>
          </a:bodyPr>
          <a:lstStyle/>
          <a:p>
            <a:r>
              <a:rPr lang="en-GB" sz="2400" dirty="0">
                <a:latin typeface="Fira Sans" panose="020B0503050000020004" pitchFamily="34" charset="0"/>
                <a:cs typeface="Arial" panose="020B0604020202020204" pitchFamily="34" charset="0"/>
              </a:rPr>
              <a:t>memory </a:t>
            </a:r>
            <a:r>
              <a:rPr lang="en-GB" sz="2400" i="1" dirty="0">
                <a:latin typeface="Fira Sans" panose="020B0503050000020004" pitchFamily="34" charset="0"/>
                <a:cs typeface="Arial" panose="020B0604020202020204" pitchFamily="34" charset="0"/>
              </a:rPr>
              <a:t>X</a:t>
            </a:r>
            <a:endParaRPr lang="en-GB" sz="2800" b="1" dirty="0">
              <a:latin typeface="Fira Sans" panose="020B05030500000200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7FFF5E02-69B9-4078-9B63-52C50DA45F81}"/>
              </a:ext>
            </a:extLst>
          </p:cNvPr>
          <p:cNvCxnSpPr>
            <a:cxnSpLocks/>
            <a:stCxn id="16" idx="2"/>
            <a:endCxn id="13" idx="3"/>
          </p:cNvCxnSpPr>
          <p:nvPr/>
        </p:nvCxnSpPr>
        <p:spPr>
          <a:xfrm flipH="1">
            <a:off x="6884838" y="4298996"/>
            <a:ext cx="1896824" cy="1265439"/>
          </a:xfrm>
          <a:prstGeom prst="straightConnector1">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3E7603F-B377-4E19-82C7-D9A8D79AAF5E}"/>
              </a:ext>
            </a:extLst>
          </p:cNvPr>
          <p:cNvSpPr txBox="1"/>
          <p:nvPr/>
        </p:nvSpPr>
        <p:spPr>
          <a:xfrm>
            <a:off x="4252096" y="1969484"/>
            <a:ext cx="3687809" cy="461665"/>
          </a:xfrm>
          <a:prstGeom prst="rect">
            <a:avLst/>
          </a:prstGeom>
          <a:noFill/>
          <a:ln>
            <a:solidFill>
              <a:schemeClr val="tx1"/>
            </a:solidFill>
          </a:ln>
        </p:spPr>
        <p:txBody>
          <a:bodyPr wrap="square" rtlCol="0">
            <a:spAutoFit/>
          </a:bodyPr>
          <a:lstStyle/>
          <a:p>
            <a:r>
              <a:rPr lang="en-GB" sz="2400" dirty="0">
                <a:latin typeface="Fira Sans" panose="020B0503050000020004" pitchFamily="34" charset="0"/>
                <a:cs typeface="Arial" panose="020B0604020202020204" pitchFamily="34" charset="0"/>
              </a:rPr>
              <a:t>retrieve random memory</a:t>
            </a:r>
            <a:endParaRPr lang="en-GB" sz="2800" b="1" dirty="0">
              <a:latin typeface="Fira Sans" panose="020B05030500000200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F653008C-3D6A-4C17-A854-384F046353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04117" y="3573318"/>
            <a:ext cx="621260" cy="621260"/>
          </a:xfrm>
          <a:prstGeom prst="rect">
            <a:avLst/>
          </a:prstGeom>
        </p:spPr>
      </p:pic>
      <p:sp>
        <p:nvSpPr>
          <p:cNvPr id="16" name="TextBox 15">
            <a:extLst>
              <a:ext uri="{FF2B5EF4-FFF2-40B4-BE49-F238E27FC236}">
                <a16:creationId xmlns:a16="http://schemas.microsoft.com/office/drawing/2014/main" id="{04696B42-67E5-49DB-A984-1D6A7C362577}"/>
              </a:ext>
            </a:extLst>
          </p:cNvPr>
          <p:cNvSpPr txBox="1"/>
          <p:nvPr/>
        </p:nvSpPr>
        <p:spPr>
          <a:xfrm>
            <a:off x="7872373" y="3467999"/>
            <a:ext cx="1818577" cy="830997"/>
          </a:xfrm>
          <a:prstGeom prst="rect">
            <a:avLst/>
          </a:prstGeom>
          <a:noFill/>
          <a:ln>
            <a:noFill/>
          </a:ln>
        </p:spPr>
        <p:txBody>
          <a:bodyPr wrap="square" rtlCol="0">
            <a:spAutoFit/>
          </a:bodyPr>
          <a:lstStyle/>
          <a:p>
            <a:pPr algn="r"/>
            <a:r>
              <a:rPr lang="en-GB" sz="2400" dirty="0">
                <a:latin typeface="Fira Sans" panose="020B0503050000020004" pitchFamily="34" charset="0"/>
                <a:cs typeface="Arial" panose="020B0604020202020204" pitchFamily="34" charset="0"/>
              </a:rPr>
              <a:t>declarative memory</a:t>
            </a:r>
            <a:endParaRPr lang="en-GB" sz="2800" dirty="0">
              <a:latin typeface="Fira Sans" panose="020B0503050000020004" pitchFamily="34" charset="0"/>
              <a:cs typeface="Arial" panose="020B0604020202020204" pitchFamily="34" charset="0"/>
            </a:endParaRPr>
          </a:p>
        </p:txBody>
      </p:sp>
      <p:sp>
        <p:nvSpPr>
          <p:cNvPr id="31" name="TextBox 30">
            <a:extLst>
              <a:ext uri="{FF2B5EF4-FFF2-40B4-BE49-F238E27FC236}">
                <a16:creationId xmlns:a16="http://schemas.microsoft.com/office/drawing/2014/main" id="{0BE07C1E-F1FE-4423-9418-CD800AAAD06A}"/>
              </a:ext>
            </a:extLst>
          </p:cNvPr>
          <p:cNvSpPr txBox="1"/>
          <p:nvPr/>
        </p:nvSpPr>
        <p:spPr>
          <a:xfrm>
            <a:off x="1866624" y="3467999"/>
            <a:ext cx="2522322" cy="830997"/>
          </a:xfrm>
          <a:prstGeom prst="rect">
            <a:avLst/>
          </a:prstGeom>
          <a:noFill/>
          <a:ln>
            <a:solidFill>
              <a:schemeClr val="tx1"/>
            </a:solidFill>
          </a:ln>
        </p:spPr>
        <p:txBody>
          <a:bodyPr wrap="square" rtlCol="0">
            <a:spAutoFit/>
          </a:bodyPr>
          <a:lstStyle/>
          <a:p>
            <a:r>
              <a:rPr lang="en-GB" sz="2400" dirty="0">
                <a:latin typeface="Fira Sans" panose="020B0503050000020004" pitchFamily="34" charset="0"/>
                <a:cs typeface="Arial" panose="020B0604020202020204" pitchFamily="34" charset="0"/>
              </a:rPr>
              <a:t>place memory in imaginal buffer</a:t>
            </a:r>
            <a:endParaRPr lang="en-GB" sz="2800" b="1" dirty="0">
              <a:latin typeface="Fira Sans" panose="020B0503050000020004" pitchFamily="34" charset="0"/>
              <a:cs typeface="Arial" panose="020B0604020202020204" pitchFamily="34" charset="0"/>
            </a:endParaRPr>
          </a:p>
        </p:txBody>
      </p:sp>
      <p:cxnSp>
        <p:nvCxnSpPr>
          <p:cNvPr id="36" name="Straight Arrow Connector 35">
            <a:extLst>
              <a:ext uri="{FF2B5EF4-FFF2-40B4-BE49-F238E27FC236}">
                <a16:creationId xmlns:a16="http://schemas.microsoft.com/office/drawing/2014/main" id="{0A2B9FB0-D98C-47B1-A674-045E322DD0C2}"/>
              </a:ext>
            </a:extLst>
          </p:cNvPr>
          <p:cNvCxnSpPr>
            <a:cxnSpLocks/>
            <a:stCxn id="13" idx="1"/>
            <a:endCxn id="31" idx="2"/>
          </p:cNvCxnSpPr>
          <p:nvPr/>
        </p:nvCxnSpPr>
        <p:spPr>
          <a:xfrm flipH="1" flipV="1">
            <a:off x="3127785" y="4298996"/>
            <a:ext cx="2179377" cy="1265439"/>
          </a:xfrm>
          <a:prstGeom prst="straightConnector1">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759A0D5-3D53-4C73-89EB-5AB25B1DB900}"/>
              </a:ext>
            </a:extLst>
          </p:cNvPr>
          <p:cNvCxnSpPr>
            <a:cxnSpLocks/>
            <a:stCxn id="31" idx="0"/>
            <a:endCxn id="24" idx="1"/>
          </p:cNvCxnSpPr>
          <p:nvPr/>
        </p:nvCxnSpPr>
        <p:spPr>
          <a:xfrm flipV="1">
            <a:off x="3127785" y="2200317"/>
            <a:ext cx="1124311" cy="1267682"/>
          </a:xfrm>
          <a:prstGeom prst="straightConnector1">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6601A24-ADB3-4523-B6B0-77F6C3AABD79}"/>
              </a:ext>
            </a:extLst>
          </p:cNvPr>
          <p:cNvCxnSpPr>
            <a:cxnSpLocks/>
            <a:stCxn id="24" idx="0"/>
          </p:cNvCxnSpPr>
          <p:nvPr/>
        </p:nvCxnSpPr>
        <p:spPr>
          <a:xfrm flipV="1">
            <a:off x="6096001" y="1257300"/>
            <a:ext cx="0" cy="712184"/>
          </a:xfrm>
          <a:prstGeom prst="straightConnector1">
            <a:avLst/>
          </a:prstGeom>
          <a:ln w="12700" cap="flat" cmpd="sng" algn="ctr">
            <a:solidFill>
              <a:schemeClr val="dk1"/>
            </a:solidFill>
            <a:prstDash val="lgDash"/>
            <a:miter lim="800000"/>
            <a:headEnd type="triangle" w="lg" len="lg"/>
            <a:tailEnd type="none" w="med" len="med"/>
          </a:ln>
        </p:spPr>
        <p:style>
          <a:lnRef idx="0">
            <a:scrgbClr r="0" g="0" b="0"/>
          </a:lnRef>
          <a:fillRef idx="0">
            <a:scrgbClr r="0" g="0" b="0"/>
          </a:fillRef>
          <a:effectRef idx="0">
            <a:scrgbClr r="0" g="0" b="0"/>
          </a:effectRef>
          <a:fontRef idx="minor">
            <a:schemeClr val="tx1"/>
          </a:fontRef>
        </p:style>
      </p:cxnSp>
      <p:sp>
        <p:nvSpPr>
          <p:cNvPr id="17" name="Rectangle 16">
            <a:extLst>
              <a:ext uri="{FF2B5EF4-FFF2-40B4-BE49-F238E27FC236}">
                <a16:creationId xmlns:a16="http://schemas.microsoft.com/office/drawing/2014/main" id="{C226FF31-74B8-496E-B5A4-9FD905DC6E7F}"/>
              </a:ext>
            </a:extLst>
          </p:cNvPr>
          <p:cNvSpPr/>
          <p:nvPr/>
        </p:nvSpPr>
        <p:spPr>
          <a:xfrm>
            <a:off x="6188280" y="6365084"/>
            <a:ext cx="6053260" cy="400110"/>
          </a:xfrm>
          <a:prstGeom prst="rect">
            <a:avLst/>
          </a:prstGeom>
        </p:spPr>
        <p:txBody>
          <a:bodyPr wrap="none">
            <a:spAutoFit/>
          </a:bodyPr>
          <a:lstStyle/>
          <a:p>
            <a:r>
              <a:rPr lang="en-GB" sz="2000" dirty="0">
                <a:latin typeface="Fira Sans Light" panose="020B0403050000020004" pitchFamily="34" charset="0"/>
              </a:rPr>
              <a:t>See van </a:t>
            </a:r>
            <a:r>
              <a:rPr lang="en-GB" sz="2000" dirty="0" err="1">
                <a:latin typeface="Fira Sans Light" panose="020B0403050000020004" pitchFamily="34" charset="0"/>
              </a:rPr>
              <a:t>Vugt</a:t>
            </a:r>
            <a:r>
              <a:rPr lang="en-GB" sz="2000" dirty="0">
                <a:latin typeface="Fira Sans Light" panose="020B0403050000020004" pitchFamily="34" charset="0"/>
              </a:rPr>
              <a:t> et al. (2015; 2018), </a:t>
            </a:r>
            <a:r>
              <a:rPr lang="en-GB" sz="2000" dirty="0" err="1">
                <a:latin typeface="Fira Sans Light" panose="020B0403050000020004" pitchFamily="34" charset="0"/>
              </a:rPr>
              <a:t>Taatgen</a:t>
            </a:r>
            <a:r>
              <a:rPr lang="en-GB" sz="2000" dirty="0">
                <a:latin typeface="Fira Sans Light" panose="020B0403050000020004" pitchFamily="34" charset="0"/>
              </a:rPr>
              <a:t> et al. (2015)</a:t>
            </a:r>
          </a:p>
        </p:txBody>
      </p:sp>
    </p:spTree>
    <p:extLst>
      <p:ext uri="{BB962C8B-B14F-4D97-AF65-F5344CB8AC3E}">
        <p14:creationId xmlns:p14="http://schemas.microsoft.com/office/powerpoint/2010/main" val="143626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66DB-6E3C-4170-BF0F-1C705D04288D}"/>
              </a:ext>
            </a:extLst>
          </p:cNvPr>
          <p:cNvSpPr>
            <a:spLocks noGrp="1"/>
          </p:cNvSpPr>
          <p:nvPr>
            <p:ph type="title"/>
          </p:nvPr>
        </p:nvSpPr>
        <p:spPr/>
        <p:txBody>
          <a:bodyPr/>
          <a:lstStyle/>
          <a:p>
            <a:r>
              <a:rPr lang="en-GB" dirty="0"/>
              <a:t>0-back model:  modelling depression</a:t>
            </a:r>
          </a:p>
        </p:txBody>
      </p:sp>
      <p:sp>
        <p:nvSpPr>
          <p:cNvPr id="3" name="Content Placeholder 2">
            <a:extLst>
              <a:ext uri="{FF2B5EF4-FFF2-40B4-BE49-F238E27FC236}">
                <a16:creationId xmlns:a16="http://schemas.microsoft.com/office/drawing/2014/main" id="{4B1D72E9-1D31-48D6-A2DE-D1919AA4C402}"/>
              </a:ext>
            </a:extLst>
          </p:cNvPr>
          <p:cNvSpPr>
            <a:spLocks noGrp="1"/>
          </p:cNvSpPr>
          <p:nvPr>
            <p:ph idx="1"/>
          </p:nvPr>
        </p:nvSpPr>
        <p:spPr/>
        <p:txBody>
          <a:bodyPr/>
          <a:lstStyle/>
          <a:p>
            <a:pPr marL="0" indent="0">
              <a:buNone/>
            </a:pPr>
            <a:endParaRPr lang="en-GB" dirty="0">
              <a:latin typeface="Fira Sans" panose="020B0503050000020004" pitchFamily="34" charset="0"/>
            </a:endParaRPr>
          </a:p>
          <a:p>
            <a:pPr marL="0" indent="0">
              <a:buNone/>
            </a:pPr>
            <a:endParaRPr lang="en-GB" dirty="0">
              <a:latin typeface="Fira Sans" panose="020B0503050000020004" pitchFamily="34" charset="0"/>
            </a:endParaRPr>
          </a:p>
          <a:p>
            <a:pPr marL="0" indent="0">
              <a:buNone/>
            </a:pPr>
            <a:r>
              <a:rPr lang="en-GB" dirty="0">
                <a:latin typeface="Fira Sans" panose="020B0503050000020004" pitchFamily="34" charset="0"/>
              </a:rPr>
              <a:t>More mind-wandering / rumination</a:t>
            </a:r>
          </a:p>
          <a:p>
            <a:pPr lvl="1">
              <a:buFont typeface="Fira Sans Light" panose="020B0403050000020004" pitchFamily="34" charset="0"/>
              <a:buChar char="→"/>
            </a:pPr>
            <a:r>
              <a:rPr lang="en-GB" dirty="0"/>
              <a:t> Increased activation of </a:t>
            </a:r>
            <a:r>
              <a:rPr lang="en-GB" i="1" dirty="0"/>
              <a:t>wander</a:t>
            </a:r>
            <a:r>
              <a:rPr lang="en-GB" dirty="0"/>
              <a:t> goal</a:t>
            </a:r>
          </a:p>
          <a:p>
            <a:pPr lvl="1"/>
            <a:endParaRPr lang="en-GB" dirty="0"/>
          </a:p>
          <a:p>
            <a:pPr marL="0" indent="0">
              <a:buNone/>
            </a:pPr>
            <a:endParaRPr lang="en-GB" dirty="0">
              <a:latin typeface="Fira Sans" panose="020B0503050000020004" pitchFamily="34" charset="0"/>
            </a:endParaRPr>
          </a:p>
          <a:p>
            <a:pPr marL="0" indent="0">
              <a:buNone/>
            </a:pPr>
            <a:r>
              <a:rPr lang="en-GB" dirty="0">
                <a:latin typeface="Fira Sans" panose="020B0503050000020004" pitchFamily="34" charset="0"/>
              </a:rPr>
              <a:t>Psychomotor slowing</a:t>
            </a:r>
          </a:p>
          <a:p>
            <a:pPr lvl="1">
              <a:buFont typeface="Fira Sans Light" panose="020B0403050000020004" pitchFamily="34" charset="0"/>
              <a:buChar char="→"/>
            </a:pPr>
            <a:r>
              <a:rPr lang="en-GB" dirty="0">
                <a:sym typeface="Wingdings" panose="05000000000000000000" pitchFamily="2" charset="2"/>
              </a:rPr>
              <a:t> Slower keypress</a:t>
            </a:r>
          </a:p>
        </p:txBody>
      </p:sp>
    </p:spTree>
    <p:extLst>
      <p:ext uri="{BB962C8B-B14F-4D97-AF65-F5344CB8AC3E}">
        <p14:creationId xmlns:p14="http://schemas.microsoft.com/office/powerpoint/2010/main" val="153401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D0A89-1F9E-4B25-A159-DD792AD1E52C}"/>
              </a:ext>
            </a:extLst>
          </p:cNvPr>
          <p:cNvSpPr>
            <a:spLocks noGrp="1"/>
          </p:cNvSpPr>
          <p:nvPr>
            <p:ph type="title"/>
          </p:nvPr>
        </p:nvSpPr>
        <p:spPr>
          <a:xfrm>
            <a:off x="0" y="0"/>
            <a:ext cx="12192000" cy="827315"/>
          </a:xfrm>
        </p:spPr>
        <p:txBody>
          <a:bodyPr/>
          <a:lstStyle/>
          <a:p>
            <a:r>
              <a:rPr lang="en-GB" dirty="0"/>
              <a:t>0-back model captures behavioural differences</a:t>
            </a:r>
          </a:p>
        </p:txBody>
      </p:sp>
      <p:pic>
        <p:nvPicPr>
          <p:cNvPr id="10" name="Picture 9">
            <a:extLst>
              <a:ext uri="{FF2B5EF4-FFF2-40B4-BE49-F238E27FC236}">
                <a16:creationId xmlns:a16="http://schemas.microsoft.com/office/drawing/2014/main" id="{EEF83E69-FF62-46EF-A0F7-672C1E730814}"/>
              </a:ext>
            </a:extLst>
          </p:cNvPr>
          <p:cNvPicPr>
            <a:picLocks noChangeAspect="1"/>
          </p:cNvPicPr>
          <p:nvPr/>
        </p:nvPicPr>
        <p:blipFill rotWithShape="1">
          <a:blip r:embed="rId3">
            <a:clrChange>
              <a:clrFrom>
                <a:srgbClr val="FFFFFF"/>
              </a:clrFrom>
              <a:clrTo>
                <a:srgbClr val="FFFFFF">
                  <a:alpha val="0"/>
                </a:srgbClr>
              </a:clrTo>
            </a:clrChange>
          </a:blip>
          <a:srcRect t="86887" b="6421"/>
          <a:stretch/>
        </p:blipFill>
        <p:spPr>
          <a:xfrm>
            <a:off x="2778049" y="6125610"/>
            <a:ext cx="6635903" cy="345675"/>
          </a:xfrm>
          <a:prstGeom prst="rect">
            <a:avLst/>
          </a:prstGeom>
        </p:spPr>
      </p:pic>
      <p:pic>
        <p:nvPicPr>
          <p:cNvPr id="11" name="Picture 10">
            <a:extLst>
              <a:ext uri="{FF2B5EF4-FFF2-40B4-BE49-F238E27FC236}">
                <a16:creationId xmlns:a16="http://schemas.microsoft.com/office/drawing/2014/main" id="{E57D2D87-BFB9-4DDB-9595-66CBA3FDDC49}"/>
              </a:ext>
            </a:extLst>
          </p:cNvPr>
          <p:cNvPicPr>
            <a:picLocks noChangeAspect="1"/>
          </p:cNvPicPr>
          <p:nvPr/>
        </p:nvPicPr>
        <p:blipFill rotWithShape="1">
          <a:blip r:embed="rId3">
            <a:clrChange>
              <a:clrFrom>
                <a:srgbClr val="FFFFFF"/>
              </a:clrFrom>
              <a:clrTo>
                <a:srgbClr val="FFFFFF">
                  <a:alpha val="0"/>
                </a:srgbClr>
              </a:clrTo>
            </a:clrChange>
          </a:blip>
          <a:srcRect t="93580" b="151"/>
          <a:stretch/>
        </p:blipFill>
        <p:spPr>
          <a:xfrm>
            <a:off x="2778049" y="6471284"/>
            <a:ext cx="6635903" cy="323851"/>
          </a:xfrm>
          <a:prstGeom prst="rect">
            <a:avLst/>
          </a:prstGeom>
        </p:spPr>
      </p:pic>
      <p:sp>
        <p:nvSpPr>
          <p:cNvPr id="4" name="TextBox 3">
            <a:extLst>
              <a:ext uri="{FF2B5EF4-FFF2-40B4-BE49-F238E27FC236}">
                <a16:creationId xmlns:a16="http://schemas.microsoft.com/office/drawing/2014/main" id="{C0F6E652-9E3A-491B-81F6-D644FDED55B3}"/>
              </a:ext>
            </a:extLst>
          </p:cNvPr>
          <p:cNvSpPr txBox="1"/>
          <p:nvPr/>
        </p:nvSpPr>
        <p:spPr>
          <a:xfrm>
            <a:off x="1519531" y="1069412"/>
            <a:ext cx="2517036" cy="523220"/>
          </a:xfrm>
          <a:prstGeom prst="rect">
            <a:avLst/>
          </a:prstGeom>
          <a:noFill/>
          <a:ln>
            <a:noFill/>
          </a:ln>
        </p:spPr>
        <p:txBody>
          <a:bodyPr wrap="none" rtlCol="0">
            <a:spAutoFit/>
          </a:bodyPr>
          <a:lstStyle/>
          <a:p>
            <a:r>
              <a:rPr lang="en-GB" sz="2800" dirty="0">
                <a:latin typeface="Fira Sans" panose="020B0503050000020004" pitchFamily="34" charset="0"/>
                <a:cs typeface="Arial" panose="020B0604020202020204" pitchFamily="34" charset="0"/>
              </a:rPr>
              <a:t>Response rate</a:t>
            </a:r>
            <a:endParaRPr lang="en-GB" sz="3200" b="1" dirty="0">
              <a:latin typeface="Fira Sans" panose="020B05030500000200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9BDC4307-1D69-4A3A-A937-D6763ECB07C9}"/>
              </a:ext>
            </a:extLst>
          </p:cNvPr>
          <p:cNvGrpSpPr/>
          <p:nvPr/>
        </p:nvGrpSpPr>
        <p:grpSpPr>
          <a:xfrm>
            <a:off x="1752397" y="1637758"/>
            <a:ext cx="2978203" cy="4313461"/>
            <a:chOff x="1752397" y="1637758"/>
            <a:chExt cx="2978203" cy="4313461"/>
          </a:xfrm>
        </p:grpSpPr>
        <p:pic>
          <p:nvPicPr>
            <p:cNvPr id="3" name="Picture 2">
              <a:extLst>
                <a:ext uri="{FF2B5EF4-FFF2-40B4-BE49-F238E27FC236}">
                  <a16:creationId xmlns:a16="http://schemas.microsoft.com/office/drawing/2014/main" id="{BEE1FECC-EE79-4814-AB33-04F089C49477}"/>
                </a:ext>
              </a:extLst>
            </p:cNvPr>
            <p:cNvPicPr>
              <a:picLocks noChangeAspect="1"/>
            </p:cNvPicPr>
            <p:nvPr/>
          </p:nvPicPr>
          <p:blipFill rotWithShape="1">
            <a:blip r:embed="rId3">
              <a:clrChange>
                <a:clrFrom>
                  <a:srgbClr val="FFFFFF"/>
                </a:clrFrom>
                <a:clrTo>
                  <a:srgbClr val="FFFFFF">
                    <a:alpha val="0"/>
                  </a:srgbClr>
                </a:clrTo>
              </a:clrChange>
            </a:blip>
            <a:srcRect l="7091" r="67070" b="16489"/>
            <a:stretch/>
          </p:blipFill>
          <p:spPr>
            <a:xfrm>
              <a:off x="1752397" y="1637758"/>
              <a:ext cx="1714604" cy="4313461"/>
            </a:xfrm>
            <a:prstGeom prst="rect">
              <a:avLst/>
            </a:prstGeom>
          </p:spPr>
        </p:pic>
        <p:sp>
          <p:nvSpPr>
            <p:cNvPr id="17" name="TextBox 16">
              <a:extLst>
                <a:ext uri="{FF2B5EF4-FFF2-40B4-BE49-F238E27FC236}">
                  <a16:creationId xmlns:a16="http://schemas.microsoft.com/office/drawing/2014/main" id="{A1999347-EE4A-4ADA-A982-902A576C7D14}"/>
                </a:ext>
              </a:extLst>
            </p:cNvPr>
            <p:cNvSpPr txBox="1"/>
            <p:nvPr/>
          </p:nvSpPr>
          <p:spPr>
            <a:xfrm>
              <a:off x="3337270" y="5351055"/>
              <a:ext cx="1393330"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algn="ctr"/>
              <a:r>
                <a:rPr lang="en-GB" sz="2000" dirty="0">
                  <a:latin typeface="Fira Sans" panose="020B0503050000020004" pitchFamily="34" charset="0"/>
                  <a:cs typeface="Arial" panose="020B0604020202020204" pitchFamily="34" charset="0"/>
                </a:rPr>
                <a:t>RMSE = .01</a:t>
              </a:r>
              <a:endParaRPr lang="en-GB" sz="2400" b="1" dirty="0">
                <a:latin typeface="Fira Sans" panose="020B0503050000020004" pitchFamily="34" charset="0"/>
                <a:cs typeface="Arial" panose="020B0604020202020204" pitchFamily="34" charset="0"/>
              </a:endParaRPr>
            </a:p>
          </p:txBody>
        </p:sp>
      </p:grpSp>
      <p:sp>
        <p:nvSpPr>
          <p:cNvPr id="5" name="TextBox 4">
            <a:extLst>
              <a:ext uri="{FF2B5EF4-FFF2-40B4-BE49-F238E27FC236}">
                <a16:creationId xmlns:a16="http://schemas.microsoft.com/office/drawing/2014/main" id="{BC1C9C34-6678-42CE-947E-828EE4094DFA}"/>
              </a:ext>
            </a:extLst>
          </p:cNvPr>
          <p:cNvSpPr txBox="1"/>
          <p:nvPr/>
        </p:nvSpPr>
        <p:spPr>
          <a:xfrm>
            <a:off x="4730600" y="1069412"/>
            <a:ext cx="3086101" cy="523220"/>
          </a:xfrm>
          <a:prstGeom prst="rect">
            <a:avLst/>
          </a:prstGeom>
          <a:noFill/>
          <a:ln>
            <a:noFill/>
          </a:ln>
        </p:spPr>
        <p:txBody>
          <a:bodyPr wrap="none" rtlCol="0">
            <a:spAutoFit/>
          </a:bodyPr>
          <a:lstStyle/>
          <a:p>
            <a:r>
              <a:rPr lang="en-GB" sz="2800" dirty="0">
                <a:latin typeface="Fira Sans" panose="020B0503050000020004" pitchFamily="34" charset="0"/>
                <a:cs typeface="Arial" panose="020B0604020202020204" pitchFamily="34" charset="0"/>
              </a:rPr>
              <a:t>Response time (</a:t>
            </a:r>
            <a:r>
              <a:rPr lang="en-GB" sz="2800" i="1" dirty="0">
                <a:latin typeface="Fira Sans" panose="020B0503050000020004" pitchFamily="34" charset="0"/>
                <a:cs typeface="Arial" panose="020B0604020202020204" pitchFamily="34" charset="0"/>
              </a:rPr>
              <a:t>s</a:t>
            </a:r>
            <a:r>
              <a:rPr lang="en-GB" sz="2800" dirty="0">
                <a:latin typeface="Fira Sans" panose="020B0503050000020004" pitchFamily="34" charset="0"/>
                <a:cs typeface="Arial" panose="020B0604020202020204" pitchFamily="34" charset="0"/>
              </a:rPr>
              <a:t>)</a:t>
            </a:r>
            <a:endParaRPr lang="en-GB" sz="3200" b="1" dirty="0">
              <a:latin typeface="Fira Sans" panose="020B05030500000200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187700CA-FC55-4874-A8E6-537BDF572F2C}"/>
              </a:ext>
            </a:extLst>
          </p:cNvPr>
          <p:cNvGrpSpPr/>
          <p:nvPr/>
        </p:nvGrpSpPr>
        <p:grpSpPr>
          <a:xfrm>
            <a:off x="5209896" y="1637758"/>
            <a:ext cx="3089790" cy="4313461"/>
            <a:chOff x="5209896" y="1637758"/>
            <a:chExt cx="3089790" cy="4313461"/>
          </a:xfrm>
        </p:grpSpPr>
        <p:pic>
          <p:nvPicPr>
            <p:cNvPr id="15" name="Picture 14">
              <a:extLst>
                <a:ext uri="{FF2B5EF4-FFF2-40B4-BE49-F238E27FC236}">
                  <a16:creationId xmlns:a16="http://schemas.microsoft.com/office/drawing/2014/main" id="{A357F7A8-0F63-492A-9DFC-297AC0A0C571}"/>
                </a:ext>
              </a:extLst>
            </p:cNvPr>
            <p:cNvPicPr>
              <a:picLocks noChangeAspect="1"/>
            </p:cNvPicPr>
            <p:nvPr/>
          </p:nvPicPr>
          <p:blipFill rotWithShape="1">
            <a:blip r:embed="rId3">
              <a:clrChange>
                <a:clrFrom>
                  <a:srgbClr val="FFFFFF"/>
                </a:clrFrom>
                <a:clrTo>
                  <a:srgbClr val="FFFFFF">
                    <a:alpha val="0"/>
                  </a:srgbClr>
                </a:clrTo>
              </a:clrChange>
            </a:blip>
            <a:srcRect l="74822" b="16489"/>
            <a:stretch/>
          </p:blipFill>
          <p:spPr>
            <a:xfrm>
              <a:off x="5209896" y="1637758"/>
              <a:ext cx="1670812" cy="4313461"/>
            </a:xfrm>
            <a:prstGeom prst="rect">
              <a:avLst/>
            </a:prstGeom>
          </p:spPr>
        </p:pic>
        <p:sp>
          <p:nvSpPr>
            <p:cNvPr id="20" name="TextBox 19">
              <a:extLst>
                <a:ext uri="{FF2B5EF4-FFF2-40B4-BE49-F238E27FC236}">
                  <a16:creationId xmlns:a16="http://schemas.microsoft.com/office/drawing/2014/main" id="{EE6B2F2C-3A05-4979-B7B7-CF6058E63E19}"/>
                </a:ext>
              </a:extLst>
            </p:cNvPr>
            <p:cNvSpPr txBox="1"/>
            <p:nvPr/>
          </p:nvSpPr>
          <p:spPr>
            <a:xfrm>
              <a:off x="6880708" y="5351055"/>
              <a:ext cx="1418978"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algn="ctr"/>
              <a:r>
                <a:rPr lang="en-GB" sz="2000" dirty="0">
                  <a:latin typeface="Fira Sans" panose="020B0503050000020004" pitchFamily="34" charset="0"/>
                  <a:cs typeface="Arial" panose="020B0604020202020204" pitchFamily="34" charset="0"/>
                </a:rPr>
                <a:t>RMSE = .04</a:t>
              </a:r>
              <a:endParaRPr lang="en-GB" sz="2400" b="1" dirty="0">
                <a:latin typeface="Fira Sans" panose="020B05030500000200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EC9B8C8D-A408-42CC-9997-8108D08E2A60}"/>
              </a:ext>
            </a:extLst>
          </p:cNvPr>
          <p:cNvSpPr txBox="1"/>
          <p:nvPr/>
        </p:nvSpPr>
        <p:spPr>
          <a:xfrm>
            <a:off x="9102147" y="1069412"/>
            <a:ext cx="1622560" cy="523220"/>
          </a:xfrm>
          <a:prstGeom prst="rect">
            <a:avLst/>
          </a:prstGeom>
          <a:noFill/>
          <a:ln>
            <a:noFill/>
          </a:ln>
        </p:spPr>
        <p:txBody>
          <a:bodyPr wrap="none" rtlCol="0">
            <a:spAutoFit/>
          </a:bodyPr>
          <a:lstStyle/>
          <a:p>
            <a:r>
              <a:rPr lang="en-GB" sz="2800" dirty="0">
                <a:latin typeface="Fira Sans" panose="020B0503050000020004" pitchFamily="34" charset="0"/>
                <a:cs typeface="Arial" panose="020B0604020202020204" pitchFamily="34" charset="0"/>
              </a:rPr>
              <a:t>Accuracy</a:t>
            </a:r>
            <a:endParaRPr lang="en-GB" sz="3200" b="1" dirty="0">
              <a:latin typeface="Fira Sans" panose="020B05030500000200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6D2DEC58-5AF8-4DF7-BCA4-98E0084EDD9F}"/>
              </a:ext>
            </a:extLst>
          </p:cNvPr>
          <p:cNvGrpSpPr/>
          <p:nvPr/>
        </p:nvGrpSpPr>
        <p:grpSpPr>
          <a:xfrm>
            <a:off x="8844852" y="1637759"/>
            <a:ext cx="3042510" cy="4313461"/>
            <a:chOff x="8844852" y="1637759"/>
            <a:chExt cx="3042510" cy="4313461"/>
          </a:xfrm>
        </p:grpSpPr>
        <p:pic>
          <p:nvPicPr>
            <p:cNvPr id="16" name="Picture 15">
              <a:extLst>
                <a:ext uri="{FF2B5EF4-FFF2-40B4-BE49-F238E27FC236}">
                  <a16:creationId xmlns:a16="http://schemas.microsoft.com/office/drawing/2014/main" id="{484C15EA-D0CD-4739-A7A9-615EEF66B2C3}"/>
                </a:ext>
              </a:extLst>
            </p:cNvPr>
            <p:cNvPicPr>
              <a:picLocks noChangeAspect="1"/>
            </p:cNvPicPr>
            <p:nvPr/>
          </p:nvPicPr>
          <p:blipFill rotWithShape="1">
            <a:blip r:embed="rId3">
              <a:clrChange>
                <a:clrFrom>
                  <a:srgbClr val="FFFFFF"/>
                </a:clrFrom>
                <a:clrTo>
                  <a:srgbClr val="FFFFFF">
                    <a:alpha val="0"/>
                  </a:srgbClr>
                </a:clrTo>
              </a:clrChange>
            </a:blip>
            <a:srcRect l="40733" r="33429" b="16489"/>
            <a:stretch/>
          </p:blipFill>
          <p:spPr>
            <a:xfrm>
              <a:off x="8844852" y="1637759"/>
              <a:ext cx="1714604" cy="4313461"/>
            </a:xfrm>
            <a:prstGeom prst="rect">
              <a:avLst/>
            </a:prstGeom>
          </p:spPr>
        </p:pic>
        <p:sp>
          <p:nvSpPr>
            <p:cNvPr id="21" name="TextBox 20">
              <a:extLst>
                <a:ext uri="{FF2B5EF4-FFF2-40B4-BE49-F238E27FC236}">
                  <a16:creationId xmlns:a16="http://schemas.microsoft.com/office/drawing/2014/main" id="{A93CBF48-CB2F-4570-9152-4158EA6CE8EE}"/>
                </a:ext>
              </a:extLst>
            </p:cNvPr>
            <p:cNvSpPr txBox="1"/>
            <p:nvPr/>
          </p:nvSpPr>
          <p:spPr>
            <a:xfrm>
              <a:off x="10490826" y="5351055"/>
              <a:ext cx="1396536"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algn="ctr"/>
              <a:r>
                <a:rPr lang="en-GB" sz="2000" dirty="0">
                  <a:latin typeface="Fira Sans" panose="020B0503050000020004" pitchFamily="34" charset="0"/>
                  <a:cs typeface="Arial" panose="020B0604020202020204" pitchFamily="34" charset="0"/>
                </a:rPr>
                <a:t>RMSE = .07</a:t>
              </a:r>
              <a:endParaRPr lang="en-GB" sz="2400" b="1" dirty="0">
                <a:latin typeface="Fira Sans" panose="020B0503050000020004" pitchFamily="34" charset="0"/>
                <a:cs typeface="Arial" panose="020B0604020202020204" pitchFamily="34" charset="0"/>
              </a:endParaRPr>
            </a:p>
          </p:txBody>
        </p:sp>
      </p:grpSp>
    </p:spTree>
    <p:extLst>
      <p:ext uri="{BB962C8B-B14F-4D97-AF65-F5344CB8AC3E}">
        <p14:creationId xmlns:p14="http://schemas.microsoft.com/office/powerpoint/2010/main" val="188279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4478</TotalTime>
  <Words>1690</Words>
  <Application>Microsoft Office PowerPoint</Application>
  <PresentationFormat>Widescreen</PresentationFormat>
  <Paragraphs>218</Paragraphs>
  <Slides>28</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Fira Sans</vt:lpstr>
      <vt:lpstr>Open Sans</vt:lpstr>
      <vt:lpstr>Wingdings</vt:lpstr>
      <vt:lpstr>Fira Sans Light</vt:lpstr>
      <vt:lpstr>Calibri</vt:lpstr>
      <vt:lpstr>Source Sans Pro</vt:lpstr>
      <vt:lpstr>Fira Sans ExtraLight</vt:lpstr>
      <vt:lpstr>Source Sans Pro SemiBold</vt:lpstr>
      <vt:lpstr>Arial</vt:lpstr>
      <vt:lpstr>Office Theme</vt:lpstr>
      <vt:lpstr>Modelling the Effect of Depression on Working Memory</vt:lpstr>
      <vt:lpstr>Depression affects cognition</vt:lpstr>
      <vt:lpstr>Emotional n-back task</vt:lpstr>
      <vt:lpstr>Emotional 0-back</vt:lpstr>
      <vt:lpstr>0-back model</vt:lpstr>
      <vt:lpstr>0-back model:  task goal active</vt:lpstr>
      <vt:lpstr>0-back model:  wander goal active</vt:lpstr>
      <vt:lpstr>0-back model:  modelling depression</vt:lpstr>
      <vt:lpstr>0-back model captures behavioural differences</vt:lpstr>
      <vt:lpstr>Emotional 2-back</vt:lpstr>
      <vt:lpstr>2-back model:  task goal active</vt:lpstr>
      <vt:lpstr>2-back model: modelling depression</vt:lpstr>
      <vt:lpstr>2-back model: modelling depression</vt:lpstr>
      <vt:lpstr>2-back model: modelling depression</vt:lpstr>
      <vt:lpstr>2-back model also captures behavioural differences</vt:lpstr>
      <vt:lpstr>Model replicates faster integration of sad stimuli</vt:lpstr>
      <vt:lpstr>Model replicates slower disengagement from mood-congruent stimuli</vt:lpstr>
      <vt:lpstr>Modelling the effect of depression on working memory</vt:lpstr>
      <vt:lpstr>PowerPoint Presentation</vt:lpstr>
      <vt:lpstr>More plots…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Maarten van der Velde</dc:creator>
  <cp:lastModifiedBy>Maarten</cp:lastModifiedBy>
  <cp:revision>116</cp:revision>
  <dcterms:created xsi:type="dcterms:W3CDTF">2018-01-25T10:15:06Z</dcterms:created>
  <dcterms:modified xsi:type="dcterms:W3CDTF">2018-07-23T12:00:28Z</dcterms:modified>
</cp:coreProperties>
</file>